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8" r:id="rId1"/>
    <p:sldMasterId id="2147483659" r:id="rId2"/>
  </p:sldMasterIdLst>
  <p:notesMasterIdLst>
    <p:notesMasterId r:id="rId38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39"/>
      <p:bold r:id="rId40"/>
      <p:italic r:id="rId41"/>
      <p:boldItalic r:id="rId42"/>
    </p:embeddedFont>
    <p:embeddedFont>
      <p:font typeface="Century Gothic" panose="020B0502020202020204" pitchFamily="34" charset="0"/>
      <p:regular r:id="rId43"/>
      <p:bold r:id="rId44"/>
      <p:italic r:id="rId45"/>
      <p:boldItalic r:id="rId4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B5C6A18-58DF-4B07-AC7D-9600155D2464}">
  <a:tblStyle styleId="{FB5C6A18-58DF-4B07-AC7D-9600155D246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1C4074BC-AEFE-441A-9011-2FA4338FB2FA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170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1.fntdata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font" Target="fonts/font4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notesMaster" Target="notesMasters/notesMaster1.xml"/><Relationship Id="rId46" Type="http://schemas.openxmlformats.org/officeDocument/2006/relationships/font" Target="fonts/font8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font" Target="fonts/font2.fntdata"/><Relationship Id="rId45" Type="http://schemas.openxmlformats.org/officeDocument/2006/relationships/font" Target="fonts/font7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font" Target="fonts/font6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font" Target="fonts/font5.fntdata"/><Relationship Id="rId48" Type="http://schemas.openxmlformats.org/officeDocument/2006/relationships/viewProps" Target="viewProps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61f504f86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61f504f86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Brandon</a:t>
            </a:r>
            <a:endParaRPr/>
          </a:p>
        </p:txBody>
      </p:sp>
      <p:sp>
        <p:nvSpPr>
          <p:cNvPr id="178" name="Google Shape;178;g61f504f866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61fbf2a7eb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61fbf2a7eb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Brandon</a:t>
            </a:r>
            <a:endParaRPr/>
          </a:p>
        </p:txBody>
      </p:sp>
      <p:sp>
        <p:nvSpPr>
          <p:cNvPr id="189" name="Google Shape;189;g61fbf2a7eb_2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61b893f442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61b893f442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Brandon</a:t>
            </a:r>
            <a:endParaRPr/>
          </a:p>
        </p:txBody>
      </p:sp>
      <p:sp>
        <p:nvSpPr>
          <p:cNvPr id="198" name="Google Shape;198;g61b893f442_0_4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61b893f442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61b893f442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Brandon</a:t>
            </a:r>
            <a:endParaRPr/>
          </a:p>
        </p:txBody>
      </p:sp>
      <p:sp>
        <p:nvSpPr>
          <p:cNvPr id="207" name="Google Shape;207;g61b893f442_0_5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61fbf2a7eb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61fbf2a7eb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Brandon</a:t>
            </a:r>
            <a:endParaRPr/>
          </a:p>
        </p:txBody>
      </p:sp>
      <p:sp>
        <p:nvSpPr>
          <p:cNvPr id="216" name="Google Shape;216;g61fbf2a7eb_0_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61f17bbbe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61f17bbbe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Emily</a:t>
            </a:r>
            <a:endParaRPr/>
          </a:p>
        </p:txBody>
      </p:sp>
      <p:sp>
        <p:nvSpPr>
          <p:cNvPr id="226" name="Google Shape;226;g61f17bbbe0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61fbf2a7eb_1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61fbf2a7eb_1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Emily</a:t>
            </a:r>
            <a:endParaRPr/>
          </a:p>
        </p:txBody>
      </p:sp>
      <p:sp>
        <p:nvSpPr>
          <p:cNvPr id="236" name="Google Shape;236;g61fbf2a7eb_1_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61b893f442_0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61b893f442_0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Emily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g61b893f442_0_13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61f17bbbe0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61f17bbbe0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Emily</a:t>
            </a:r>
            <a:endParaRPr/>
          </a:p>
        </p:txBody>
      </p:sp>
      <p:sp>
        <p:nvSpPr>
          <p:cNvPr id="258" name="Google Shape;258;g61f17bbbe0_0_3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61fbf2a7eb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61fbf2a7eb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Billy</a:t>
            </a:r>
            <a:endParaRPr/>
          </a:p>
        </p:txBody>
      </p:sp>
      <p:sp>
        <p:nvSpPr>
          <p:cNvPr id="268" name="Google Shape;268;g61fbf2a7eb_3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a7be50248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g1a7be50248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61fbf2a7eb_3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61fbf2a7eb_3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MC</a:t>
            </a:r>
            <a:endParaRPr/>
          </a:p>
        </p:txBody>
      </p:sp>
      <p:sp>
        <p:nvSpPr>
          <p:cNvPr id="277" name="Google Shape;277;g61fbf2a7eb_3_3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61fbf2a7eb_3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61fbf2a7eb_3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Emily</a:t>
            </a:r>
            <a:endParaRPr/>
          </a:p>
        </p:txBody>
      </p:sp>
      <p:sp>
        <p:nvSpPr>
          <p:cNvPr id="286" name="Google Shape;286;g61fbf2a7eb_3_4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61fbf2a7eb_3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61fbf2a7eb_3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Add picture from reference coop</a:t>
            </a:r>
            <a:endParaRPr/>
          </a:p>
        </p:txBody>
      </p:sp>
      <p:sp>
        <p:nvSpPr>
          <p:cNvPr id="295" name="Google Shape;295;g61fbf2a7eb_3_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61fbf2a7eb_3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61fbf2a7eb_3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g61fbf2a7eb_3_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61f17bbbe0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61f17bbbe0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Emily</a:t>
            </a:r>
            <a:endParaRPr/>
          </a:p>
        </p:txBody>
      </p:sp>
      <p:sp>
        <p:nvSpPr>
          <p:cNvPr id="314" name="Google Shape;314;g61f17bbbe0_0_5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61b893f442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61b893f442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g61b893f442_0_6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61b893f442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61b893f442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334;g61b893f442_0_7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61b893f442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61b893f442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g61b893f442_0_8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61b893f442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61b893f442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" name="Google Shape;354;g61b893f442_0_9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1a7be50248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MC</a:t>
            </a:r>
            <a:endParaRPr/>
          </a:p>
        </p:txBody>
      </p:sp>
      <p:sp>
        <p:nvSpPr>
          <p:cNvPr id="363" name="Google Shape;363;g1a7be50248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a7be5024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Billy</a:t>
            </a:r>
            <a:endParaRPr/>
          </a:p>
        </p:txBody>
      </p:sp>
      <p:sp>
        <p:nvSpPr>
          <p:cNvPr id="111" name="Google Shape;111;g1a7be5024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61b893f442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MC</a:t>
            </a:r>
            <a:endParaRPr/>
          </a:p>
        </p:txBody>
      </p:sp>
      <p:sp>
        <p:nvSpPr>
          <p:cNvPr id="372" name="Google Shape;372;g61b893f442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61b893f44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MC</a:t>
            </a:r>
            <a:endParaRPr/>
          </a:p>
        </p:txBody>
      </p:sp>
      <p:sp>
        <p:nvSpPr>
          <p:cNvPr id="381" name="Google Shape;381;g61b893f44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61b893f442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MC</a:t>
            </a:r>
            <a:endParaRPr/>
          </a:p>
        </p:txBody>
      </p:sp>
      <p:sp>
        <p:nvSpPr>
          <p:cNvPr id="390" name="Google Shape;390;g61b893f442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61b893f442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MC</a:t>
            </a:r>
            <a:endParaRPr/>
          </a:p>
        </p:txBody>
      </p:sp>
      <p:sp>
        <p:nvSpPr>
          <p:cNvPr id="399" name="Google Shape;399;g61b893f442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61fbf2a7eb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61fbf2a7eb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MC</a:t>
            </a:r>
            <a:endParaRPr/>
          </a:p>
        </p:txBody>
      </p:sp>
      <p:sp>
        <p:nvSpPr>
          <p:cNvPr id="409" name="Google Shape;409;g61fbf2a7eb_0_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34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6201169d89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6201169d89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MC</a:t>
            </a:r>
            <a:endParaRPr/>
          </a:p>
        </p:txBody>
      </p:sp>
      <p:sp>
        <p:nvSpPr>
          <p:cNvPr id="417" name="Google Shape;417;g6201169d89_1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35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61b893f442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61b893f442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Billy</a:t>
            </a:r>
            <a:endParaRPr/>
          </a:p>
        </p:txBody>
      </p:sp>
      <p:sp>
        <p:nvSpPr>
          <p:cNvPr id="120" name="Google Shape;120;g61b893f442_0_2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61b893f442_0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61b893f442_0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Billy</a:t>
            </a:r>
            <a:endParaRPr/>
          </a:p>
        </p:txBody>
      </p:sp>
      <p:sp>
        <p:nvSpPr>
          <p:cNvPr id="130" name="Google Shape;130;g61b893f442_0_1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61fbf2a7e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61fbf2a7e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Billy</a:t>
            </a:r>
            <a:endParaRPr/>
          </a:p>
        </p:txBody>
      </p:sp>
      <p:sp>
        <p:nvSpPr>
          <p:cNvPr id="140" name="Google Shape;140;g61fbf2a7e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61fbf2a7eb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61fbf2a7eb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Billy</a:t>
            </a:r>
            <a:endParaRPr/>
          </a:p>
        </p:txBody>
      </p:sp>
      <p:sp>
        <p:nvSpPr>
          <p:cNvPr id="149" name="Google Shape;149;g61fbf2a7eb_0_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61fbf2a7eb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61fbf2a7eb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Billy</a:t>
            </a:r>
            <a:endParaRPr/>
          </a:p>
        </p:txBody>
      </p:sp>
      <p:sp>
        <p:nvSpPr>
          <p:cNvPr id="158" name="Google Shape;158;g61fbf2a7eb_4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61fbf2a7eb_6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61fbf2a7eb_6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Billy</a:t>
            </a:r>
            <a:endParaRPr/>
          </a:p>
        </p:txBody>
      </p:sp>
      <p:sp>
        <p:nvSpPr>
          <p:cNvPr id="168" name="Google Shape;168;g61fbf2a7eb_6_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mpus Aerial 1">
  <p:cSld name="Campus Aerial 1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"/>
          <p:cNvSpPr txBox="1">
            <a:spLocks noGrp="1"/>
          </p:cNvSpPr>
          <p:nvPr>
            <p:ph type="body" idx="1"/>
          </p:nvPr>
        </p:nvSpPr>
        <p:spPr>
          <a:xfrm>
            <a:off x="123825" y="1364341"/>
            <a:ext cx="5776232" cy="20102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2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body" idx="2"/>
          </p:nvPr>
        </p:nvSpPr>
        <p:spPr>
          <a:xfrm>
            <a:off x="115888" y="4898571"/>
            <a:ext cx="5784169" cy="1256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body" idx="3"/>
          </p:nvPr>
        </p:nvSpPr>
        <p:spPr>
          <a:xfrm>
            <a:off x="123825" y="3512457"/>
            <a:ext cx="5776232" cy="1204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400" b="0" i="1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16" name="Google Shape;16;p2" descr="/Users/jasonrodriguez/Projects/Power Points/FINAL Template/images/images/CoverSlide_Header_0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975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2" descr="CoverSlide_Footer_03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6272784"/>
            <a:ext cx="9144000" cy="5852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2" descr="Stevens-Official-PMSColor-R.eps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35857" y="283029"/>
            <a:ext cx="1934029" cy="82887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2"/>
          <p:cNvSpPr txBox="1">
            <a:spLocks noGrp="1"/>
          </p:cNvSpPr>
          <p:nvPr>
            <p:ph type="ftr" idx="11"/>
          </p:nvPr>
        </p:nvSpPr>
        <p:spPr>
          <a:xfrm>
            <a:off x="6047030" y="6520372"/>
            <a:ext cx="2938212" cy="201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with no Subhead">
  <p:cSld name="Title with no Subhead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2"/>
          <p:cNvSpPr txBox="1">
            <a:spLocks noGrp="1"/>
          </p:cNvSpPr>
          <p:nvPr>
            <p:ph type="body" idx="1"/>
          </p:nvPr>
        </p:nvSpPr>
        <p:spPr>
          <a:xfrm>
            <a:off x="227013" y="1584190"/>
            <a:ext cx="8682404" cy="4511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556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0" name="Google Shape;90;p12"/>
          <p:cNvSpPr txBox="1">
            <a:spLocks noGrp="1"/>
          </p:cNvSpPr>
          <p:nvPr>
            <p:ph type="title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entury Gothic"/>
              <a:buNone/>
              <a:defRPr sz="34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1" name="Google Shape;91;p12"/>
          <p:cNvSpPr txBox="1">
            <a:spLocks noGrp="1"/>
          </p:cNvSpPr>
          <p:nvPr>
            <p:ph type="sldNum" idx="12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bbio Center Skyline ">
  <p:cSld name="Babbio Center Skyline 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3"/>
          <p:cNvSpPr txBox="1">
            <a:spLocks noGrp="1"/>
          </p:cNvSpPr>
          <p:nvPr>
            <p:ph type="body" idx="1"/>
          </p:nvPr>
        </p:nvSpPr>
        <p:spPr>
          <a:xfrm>
            <a:off x="123825" y="1364341"/>
            <a:ext cx="5776232" cy="20102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2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body" idx="2"/>
          </p:nvPr>
        </p:nvSpPr>
        <p:spPr>
          <a:xfrm>
            <a:off x="115888" y="4898571"/>
            <a:ext cx="5784169" cy="1256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body" idx="3"/>
          </p:nvPr>
        </p:nvSpPr>
        <p:spPr>
          <a:xfrm>
            <a:off x="123825" y="3512457"/>
            <a:ext cx="5776232" cy="1204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400" b="0" i="1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25" name="Google Shape;25;p3" descr="/Users/jasonrodriguez/Projects/Power Points/FINAL Template/images/images/CoverSlide_Header_0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975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26;p3" descr="CoverSlide_Footer_03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6272784"/>
            <a:ext cx="9144000" cy="5852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27;p3" descr="Stevens-Official-PMSColor-R.eps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35857" y="283029"/>
            <a:ext cx="1934029" cy="82887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3"/>
          <p:cNvSpPr txBox="1">
            <a:spLocks noGrp="1"/>
          </p:cNvSpPr>
          <p:nvPr>
            <p:ph type="ftr" idx="11"/>
          </p:nvPr>
        </p:nvSpPr>
        <p:spPr>
          <a:xfrm>
            <a:off x="6047030" y="6520372"/>
            <a:ext cx="2938212" cy="201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dwin A Stevens Hall">
  <p:cSld name="Edwin A Stevens Hall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 txBox="1">
            <a:spLocks noGrp="1"/>
          </p:cNvSpPr>
          <p:nvPr>
            <p:ph type="body" idx="1"/>
          </p:nvPr>
        </p:nvSpPr>
        <p:spPr>
          <a:xfrm>
            <a:off x="123825" y="1364341"/>
            <a:ext cx="5776232" cy="20102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2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body" idx="2"/>
          </p:nvPr>
        </p:nvSpPr>
        <p:spPr>
          <a:xfrm>
            <a:off x="115888" y="4898571"/>
            <a:ext cx="5784169" cy="1256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body" idx="3"/>
          </p:nvPr>
        </p:nvSpPr>
        <p:spPr>
          <a:xfrm>
            <a:off x="123825" y="3512457"/>
            <a:ext cx="5776232" cy="1204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400" b="0" i="1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34" name="Google Shape;34;p4" descr="/Users/jasonrodriguez/Projects/Power Points/FINAL Template/images/images/CoverSlide_Header_0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975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oogle Shape;35;p4" descr="CoverSlide_Footer_03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6272784"/>
            <a:ext cx="9144000" cy="5852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36;p4" descr="Stevens-Official-PMSColor-R.eps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35857" y="283029"/>
            <a:ext cx="1934029" cy="828870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4"/>
          <p:cNvSpPr txBox="1">
            <a:spLocks noGrp="1"/>
          </p:cNvSpPr>
          <p:nvPr>
            <p:ph type="ftr" idx="11"/>
          </p:nvPr>
        </p:nvSpPr>
        <p:spPr>
          <a:xfrm>
            <a:off x="6047030" y="6520372"/>
            <a:ext cx="2938212" cy="201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mpus Aerial 2">
  <p:cSld name="Campus Aerial 2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5"/>
          <p:cNvSpPr txBox="1">
            <a:spLocks noGrp="1"/>
          </p:cNvSpPr>
          <p:nvPr>
            <p:ph type="body" idx="1"/>
          </p:nvPr>
        </p:nvSpPr>
        <p:spPr>
          <a:xfrm>
            <a:off x="123825" y="1364341"/>
            <a:ext cx="5776232" cy="20102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2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body" idx="2"/>
          </p:nvPr>
        </p:nvSpPr>
        <p:spPr>
          <a:xfrm>
            <a:off x="115888" y="4898571"/>
            <a:ext cx="5784169" cy="1256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body" idx="3"/>
          </p:nvPr>
        </p:nvSpPr>
        <p:spPr>
          <a:xfrm>
            <a:off x="123825" y="3512457"/>
            <a:ext cx="5776232" cy="1204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400" b="0" i="1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43" name="Google Shape;43;p5" descr="/Users/jasonrodriguez/Projects/Power Points/FINAL Template/images/images/CoverSlide_Header_0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975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44;p5" descr="CoverSlide_Footer_03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6272784"/>
            <a:ext cx="9144000" cy="585216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45;p5" descr="Stevens-Official-PMSColor-R.eps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35857" y="283029"/>
            <a:ext cx="1934029" cy="828870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5"/>
          <p:cNvSpPr txBox="1">
            <a:spLocks noGrp="1"/>
          </p:cNvSpPr>
          <p:nvPr>
            <p:ph type="ftr" idx="11"/>
          </p:nvPr>
        </p:nvSpPr>
        <p:spPr>
          <a:xfrm>
            <a:off x="6047030" y="6520372"/>
            <a:ext cx="2938212" cy="201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mpus Aerial 3">
  <p:cSld name="Campus Aerial 3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6"/>
          <p:cNvSpPr txBox="1">
            <a:spLocks noGrp="1"/>
          </p:cNvSpPr>
          <p:nvPr>
            <p:ph type="body" idx="1"/>
          </p:nvPr>
        </p:nvSpPr>
        <p:spPr>
          <a:xfrm>
            <a:off x="123825" y="1364341"/>
            <a:ext cx="5776232" cy="20102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2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0" name="Google Shape;50;p6"/>
          <p:cNvSpPr txBox="1">
            <a:spLocks noGrp="1"/>
          </p:cNvSpPr>
          <p:nvPr>
            <p:ph type="body" idx="2"/>
          </p:nvPr>
        </p:nvSpPr>
        <p:spPr>
          <a:xfrm>
            <a:off x="115888" y="4898571"/>
            <a:ext cx="5784169" cy="1256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" name="Google Shape;51;p6"/>
          <p:cNvSpPr txBox="1">
            <a:spLocks noGrp="1"/>
          </p:cNvSpPr>
          <p:nvPr>
            <p:ph type="body" idx="3"/>
          </p:nvPr>
        </p:nvSpPr>
        <p:spPr>
          <a:xfrm>
            <a:off x="123825" y="3512457"/>
            <a:ext cx="5776232" cy="1204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400" b="0" i="1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52" name="Google Shape;52;p6" descr="/Users/jasonrodriguez/Projects/Power Points/FINAL Template/images/images/CoverSlide_Header_0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975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53;p6" descr="CoverSlide_Footer_03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6272784"/>
            <a:ext cx="9144000" cy="585216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54;p6" descr="Stevens-Official-PMSColor-R.eps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35857" y="283029"/>
            <a:ext cx="1934029" cy="82887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6"/>
          <p:cNvSpPr txBox="1">
            <a:spLocks noGrp="1"/>
          </p:cNvSpPr>
          <p:nvPr>
            <p:ph type="ftr" idx="11"/>
          </p:nvPr>
        </p:nvSpPr>
        <p:spPr>
          <a:xfrm>
            <a:off x="6047030" y="6520372"/>
            <a:ext cx="2938212" cy="201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mpus Aerial 4">
  <p:cSld name="Campus Aerial 4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7"/>
          <p:cNvSpPr txBox="1">
            <a:spLocks noGrp="1"/>
          </p:cNvSpPr>
          <p:nvPr>
            <p:ph type="body" idx="1"/>
          </p:nvPr>
        </p:nvSpPr>
        <p:spPr>
          <a:xfrm>
            <a:off x="123825" y="1364341"/>
            <a:ext cx="5776232" cy="20102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2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9" name="Google Shape;59;p7"/>
          <p:cNvSpPr txBox="1">
            <a:spLocks noGrp="1"/>
          </p:cNvSpPr>
          <p:nvPr>
            <p:ph type="body" idx="2"/>
          </p:nvPr>
        </p:nvSpPr>
        <p:spPr>
          <a:xfrm>
            <a:off x="115888" y="4898571"/>
            <a:ext cx="5784169" cy="1256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0" name="Google Shape;60;p7"/>
          <p:cNvSpPr txBox="1">
            <a:spLocks noGrp="1"/>
          </p:cNvSpPr>
          <p:nvPr>
            <p:ph type="body" idx="3"/>
          </p:nvPr>
        </p:nvSpPr>
        <p:spPr>
          <a:xfrm>
            <a:off x="123825" y="3512457"/>
            <a:ext cx="5776232" cy="1204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400" b="0" i="1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61" name="Google Shape;61;p7" descr="/Users/jasonrodriguez/Projects/Power Points/FINAL Template/images/images/CoverSlide_Header_0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975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7" descr="CoverSlide_Footer_03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6272784"/>
            <a:ext cx="9144000" cy="585216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7" descr="Stevens-Official-PMSColor-R.eps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35857" y="283029"/>
            <a:ext cx="1934029" cy="82887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7"/>
          <p:cNvSpPr txBox="1">
            <a:spLocks noGrp="1"/>
          </p:cNvSpPr>
          <p:nvPr>
            <p:ph type="ftr" idx="11"/>
          </p:nvPr>
        </p:nvSpPr>
        <p:spPr>
          <a:xfrm>
            <a:off x="6047030" y="6520372"/>
            <a:ext cx="2938212" cy="201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bstract">
  <p:cSld name="Abstrac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8" descr="/Users/jasonrodriguez/Projects/Power Points/FINAL Template/images/images/CoverSlide_Header_0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975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8" descr="CoverSlide_Footer_03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6272784"/>
            <a:ext cx="9144000" cy="585216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8"/>
          <p:cNvSpPr txBox="1">
            <a:spLocks noGrp="1"/>
          </p:cNvSpPr>
          <p:nvPr>
            <p:ph type="body" idx="1"/>
          </p:nvPr>
        </p:nvSpPr>
        <p:spPr>
          <a:xfrm>
            <a:off x="123825" y="1364340"/>
            <a:ext cx="6284232" cy="27141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2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0" name="Google Shape;70;p8"/>
          <p:cNvSpPr txBox="1">
            <a:spLocks noGrp="1"/>
          </p:cNvSpPr>
          <p:nvPr>
            <p:ph type="body" idx="2"/>
          </p:nvPr>
        </p:nvSpPr>
        <p:spPr>
          <a:xfrm>
            <a:off x="123826" y="4209142"/>
            <a:ext cx="5014232" cy="19086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200" b="0" i="1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71" name="Google Shape;71;p8" descr="Stevens-Official-PMSColor-R.eps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35857" y="283029"/>
            <a:ext cx="1934029" cy="828870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8"/>
          <p:cNvSpPr txBox="1">
            <a:spLocks noGrp="1"/>
          </p:cNvSpPr>
          <p:nvPr>
            <p:ph type="body" idx="3"/>
          </p:nvPr>
        </p:nvSpPr>
        <p:spPr>
          <a:xfrm>
            <a:off x="5275943" y="4209143"/>
            <a:ext cx="3708400" cy="1909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r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3" name="Google Shape;73;p8"/>
          <p:cNvSpPr txBox="1">
            <a:spLocks noGrp="1"/>
          </p:cNvSpPr>
          <p:nvPr>
            <p:ph type="ftr" idx="11"/>
          </p:nvPr>
        </p:nvSpPr>
        <p:spPr>
          <a:xfrm>
            <a:off x="6047030" y="6520372"/>
            <a:ext cx="2938212" cy="201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head w/ Bullets">
  <p:cSld name="Subhead w/ Bullets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0"/>
          <p:cNvSpPr txBox="1">
            <a:spLocks noGrp="1"/>
          </p:cNvSpPr>
          <p:nvPr>
            <p:ph type="sldNum" idx="12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0" name="Google Shape;80;p10"/>
          <p:cNvSpPr txBox="1">
            <a:spLocks noGrp="1"/>
          </p:cNvSpPr>
          <p:nvPr>
            <p:ph type="title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entury Gothic"/>
              <a:buNone/>
              <a:defRPr sz="34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1" name="Google Shape;81;p10"/>
          <p:cNvSpPr txBox="1">
            <a:spLocks noGrp="1"/>
          </p:cNvSpPr>
          <p:nvPr>
            <p:ph type="body" idx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marR="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68300" algn="l" rtl="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sz="2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2" name="Google Shape;82;p10"/>
          <p:cNvSpPr txBox="1">
            <a:spLocks noGrp="1"/>
          </p:cNvSpPr>
          <p:nvPr>
            <p:ph type="body" idx="2"/>
          </p:nvPr>
        </p:nvSpPr>
        <p:spPr>
          <a:xfrm>
            <a:off x="227013" y="2558866"/>
            <a:ext cx="8691562" cy="3535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302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175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048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921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556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head w/ No Bullets">
  <p:cSld name="Subhead w/ No Bullets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1"/>
          <p:cNvSpPr txBox="1">
            <a:spLocks noGrp="1"/>
          </p:cNvSpPr>
          <p:nvPr>
            <p:ph type="title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entury Gothic"/>
              <a:buNone/>
              <a:defRPr sz="34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5" name="Google Shape;85;p11"/>
          <p:cNvSpPr txBox="1">
            <a:spLocks noGrp="1"/>
          </p:cNvSpPr>
          <p:nvPr>
            <p:ph type="body" idx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marR="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68300" algn="l" rtl="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sz="2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6" name="Google Shape;86;p11"/>
          <p:cNvSpPr txBox="1">
            <a:spLocks noGrp="1"/>
          </p:cNvSpPr>
          <p:nvPr>
            <p:ph type="sldNum" idx="12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7" name="Google Shape;87;p11"/>
          <p:cNvSpPr txBox="1">
            <a:spLocks noGrp="1"/>
          </p:cNvSpPr>
          <p:nvPr>
            <p:ph type="body" idx="2"/>
          </p:nvPr>
        </p:nvSpPr>
        <p:spPr>
          <a:xfrm>
            <a:off x="227013" y="2573615"/>
            <a:ext cx="8691562" cy="35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302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175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048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95275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556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ftr" idx="11"/>
          </p:nvPr>
        </p:nvSpPr>
        <p:spPr>
          <a:xfrm>
            <a:off x="6047030" y="6520372"/>
            <a:ext cx="2938212" cy="201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6272784"/>
            <a:ext cx="9144000" cy="585216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9" descr="/Users/jasonrodriguez/Projects/Power Points/FINAL Template/images/images/PPT_Template_Header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0" y="0"/>
            <a:ext cx="9144000" cy="975360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9"/>
          <p:cNvSpPr txBox="1">
            <a:spLocks noGrp="1"/>
          </p:cNvSpPr>
          <p:nvPr>
            <p:ph type="sldNum" idx="12"/>
          </p:nvPr>
        </p:nvSpPr>
        <p:spPr>
          <a:xfrm>
            <a:off x="8686801" y="6529848"/>
            <a:ext cx="407674" cy="226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57" r:id="rId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5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hyperlink" Target="https://static.vecteezy.com/system/resources/previews/000/299/523/non_2x/a-farmer-vector.jpg" TargetMode="External"/><Relationship Id="rId3" Type="http://schemas.openxmlformats.org/officeDocument/2006/relationships/hyperlink" Target="https://www.amazon.com/Pets-Imperial-Double-Chicken-Suitable/dp/B07N2SG7D4/ref=sr_1_7?keywords=imperial+chicken+coop&amp;qid=1569949123&amp;sr=8-7" TargetMode="External"/><Relationship Id="rId7" Type="http://schemas.openxmlformats.org/officeDocument/2006/relationships/hyperlink" Target="https://library.kissclipart.com/20180911/que/kissclipart-learning-takeaways-clipart-take-out-learning-clip-699ef65d6b93b50d.png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0.xml"/><Relationship Id="rId6" Type="http://schemas.openxmlformats.org/officeDocument/2006/relationships/hyperlink" Target="https://media.istockphoto.com/vectors/henhouse-on-a-green-lawn-vector-illustration-vector-id647203184?k=6&amp;m=647203184&amp;s=612x612&amp;w=0&amp;h=0wOrlVKdBjf5saPQneYio4Sa3iFk-mxLTiQLGehKF-Q=" TargetMode="External"/><Relationship Id="rId5" Type="http://schemas.openxmlformats.org/officeDocument/2006/relationships/hyperlink" Target="https://cdn.lynda.com/course/618706/618706-637038169083278670-16x9.jpg" TargetMode="External"/><Relationship Id="rId4" Type="http://schemas.openxmlformats.org/officeDocument/2006/relationships/hyperlink" Target="https://www.amazon.com/Pets-Imperial-Arlington-Suitable-Depending/dp/B07MHXRRGS/ref=sr_1_6?keywords=imperial+chicken+coop&amp;qid=1569949123&amp;sr=8-6" TargetMode="External"/><Relationship Id="rId9" Type="http://schemas.openxmlformats.org/officeDocument/2006/relationships/hyperlink" Target="http://www.projectaccelerator.co.uk/wp-content/uploads/2012/09/iStock_000007651615XSmall.jpg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3"/>
          <p:cNvSpPr txBox="1">
            <a:spLocks noGrp="1"/>
          </p:cNvSpPr>
          <p:nvPr>
            <p:ph type="body" idx="2"/>
          </p:nvPr>
        </p:nvSpPr>
        <p:spPr>
          <a:xfrm>
            <a:off x="799825" y="3697450"/>
            <a:ext cx="4088700" cy="12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/>
              <a:t>MariaCristina Todaro, Nicole Paone, Emily Cooke, Brandon Cranmer, &amp; Billy Quinn</a:t>
            </a: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7" name="Google Shape;97;p13"/>
          <p:cNvSpPr txBox="1">
            <a:spLocks noGrp="1"/>
          </p:cNvSpPr>
          <p:nvPr>
            <p:ph type="body" idx="3"/>
          </p:nvPr>
        </p:nvSpPr>
        <p:spPr>
          <a:xfrm>
            <a:off x="-77475" y="2217899"/>
            <a:ext cx="5776200" cy="60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3600" b="1"/>
              <a:t>Team Smart Coop</a:t>
            </a:r>
            <a:endParaRPr sz="3600" b="1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200"/>
              <a:t>Phase One Presentation</a:t>
            </a:r>
            <a:endParaRPr sz="22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2"/>
          <p:cNvSpPr txBox="1">
            <a:spLocks noGrp="1"/>
          </p:cNvSpPr>
          <p:nvPr>
            <p:ph type="sldNum" idx="12"/>
          </p:nvPr>
        </p:nvSpPr>
        <p:spPr>
          <a:xfrm>
            <a:off x="8708569" y="6529849"/>
            <a:ext cx="370200" cy="219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  <p:sp>
        <p:nvSpPr>
          <p:cNvPr id="181" name="Google Shape;181;p22"/>
          <p:cNvSpPr txBox="1">
            <a:spLocks noGrp="1"/>
          </p:cNvSpPr>
          <p:nvPr>
            <p:ph type="title"/>
          </p:nvPr>
        </p:nvSpPr>
        <p:spPr>
          <a:xfrm>
            <a:off x="227013" y="274638"/>
            <a:ext cx="7923600" cy="114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State of the Art Technology </a:t>
            </a:r>
            <a:endParaRPr/>
          </a:p>
        </p:txBody>
      </p:sp>
      <p:sp>
        <p:nvSpPr>
          <p:cNvPr id="182" name="Google Shape;182;p22"/>
          <p:cNvSpPr txBox="1">
            <a:spLocks noGrp="1"/>
          </p:cNvSpPr>
          <p:nvPr>
            <p:ph type="body" idx="1"/>
          </p:nvPr>
        </p:nvSpPr>
        <p:spPr>
          <a:xfrm>
            <a:off x="226188" y="793821"/>
            <a:ext cx="8691600" cy="80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r>
              <a:rPr lang="en-US" i="1"/>
              <a:t>Pets Imperial Arlington Chicken Coop</a:t>
            </a:r>
            <a:endParaRPr i="1"/>
          </a:p>
        </p:txBody>
      </p:sp>
      <p:pic>
        <p:nvPicPr>
          <p:cNvPr id="183" name="Google Shape;18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5100" y="1493800"/>
            <a:ext cx="3643475" cy="212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64825" y="3695326"/>
            <a:ext cx="3260201" cy="2616849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2"/>
          <p:cNvSpPr txBox="1"/>
          <p:nvPr/>
        </p:nvSpPr>
        <p:spPr>
          <a:xfrm>
            <a:off x="268875" y="1493800"/>
            <a:ext cx="3150300" cy="30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entury Gothic"/>
                <a:ea typeface="Century Gothic"/>
                <a:cs typeface="Century Gothic"/>
                <a:sym typeface="Century Gothic"/>
              </a:rPr>
              <a:t>Pros:</a:t>
            </a:r>
            <a:endParaRPr sz="20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Char char="➢"/>
            </a:pPr>
            <a:r>
              <a:rPr lang="en-US" sz="1800">
                <a:latin typeface="Century Gothic"/>
                <a:ea typeface="Century Gothic"/>
                <a:cs typeface="Century Gothic"/>
                <a:sym typeface="Century Gothic"/>
              </a:rPr>
              <a:t>Large Run</a:t>
            </a: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Char char="➢"/>
            </a:pPr>
            <a:r>
              <a:rPr lang="en-US" sz="1800">
                <a:latin typeface="Century Gothic"/>
                <a:ea typeface="Century Gothic"/>
                <a:cs typeface="Century Gothic"/>
                <a:sym typeface="Century Gothic"/>
              </a:rPr>
              <a:t>Hinged Roofs</a:t>
            </a: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Char char="➢"/>
            </a:pPr>
            <a:r>
              <a:rPr lang="en-US" sz="1800">
                <a:latin typeface="Century Gothic"/>
                <a:ea typeface="Century Gothic"/>
                <a:cs typeface="Century Gothic"/>
                <a:sym typeface="Century Gothic"/>
              </a:rPr>
              <a:t>Cleaning Drawer</a:t>
            </a: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entury Gothic"/>
                <a:ea typeface="Century Gothic"/>
                <a:cs typeface="Century Gothic"/>
                <a:sym typeface="Century Gothic"/>
              </a:rPr>
              <a:t>Cons:</a:t>
            </a:r>
            <a:endParaRPr sz="20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Char char="➢"/>
            </a:pPr>
            <a:r>
              <a:rPr lang="en-US" sz="1800">
                <a:latin typeface="Century Gothic"/>
                <a:ea typeface="Century Gothic"/>
                <a:cs typeface="Century Gothic"/>
                <a:sym typeface="Century Gothic"/>
              </a:rPr>
              <a:t>Coop is too small</a:t>
            </a: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Char char="➢"/>
            </a:pPr>
            <a:r>
              <a:rPr lang="en-US" sz="1800">
                <a:latin typeface="Century Gothic"/>
                <a:ea typeface="Century Gothic"/>
                <a:cs typeface="Century Gothic"/>
                <a:sym typeface="Century Gothic"/>
              </a:rPr>
              <a:t>Low Quality Material</a:t>
            </a: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Char char="○"/>
            </a:pPr>
            <a:r>
              <a:rPr lang="en-US" sz="1800">
                <a:latin typeface="Century Gothic"/>
                <a:ea typeface="Century Gothic"/>
                <a:cs typeface="Century Gothic"/>
                <a:sym typeface="Century Gothic"/>
              </a:rPr>
              <a:t>Worn quickly</a:t>
            </a: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3"/>
          <p:cNvSpPr txBox="1">
            <a:spLocks noGrp="1"/>
          </p:cNvSpPr>
          <p:nvPr>
            <p:ph type="sldNum" idx="12"/>
          </p:nvPr>
        </p:nvSpPr>
        <p:spPr>
          <a:xfrm>
            <a:off x="8708569" y="6529849"/>
            <a:ext cx="370200" cy="219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  <p:sp>
        <p:nvSpPr>
          <p:cNvPr id="192" name="Google Shape;192;p23"/>
          <p:cNvSpPr txBox="1">
            <a:spLocks noGrp="1"/>
          </p:cNvSpPr>
          <p:nvPr>
            <p:ph type="title"/>
          </p:nvPr>
        </p:nvSpPr>
        <p:spPr>
          <a:xfrm>
            <a:off x="227013" y="274638"/>
            <a:ext cx="7923600" cy="114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State of the Art Technology</a:t>
            </a:r>
            <a:endParaRPr/>
          </a:p>
        </p:txBody>
      </p:sp>
      <p:sp>
        <p:nvSpPr>
          <p:cNvPr id="193" name="Google Shape;193;p23"/>
          <p:cNvSpPr txBox="1"/>
          <p:nvPr/>
        </p:nvSpPr>
        <p:spPr>
          <a:xfrm>
            <a:off x="260600" y="947600"/>
            <a:ext cx="4329600" cy="51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i="1">
                <a:latin typeface="Century Gothic"/>
                <a:ea typeface="Century Gothic"/>
                <a:cs typeface="Century Gothic"/>
                <a:sym typeface="Century Gothic"/>
              </a:rPr>
              <a:t>Automatic Door Opener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Pros:</a:t>
            </a:r>
            <a:endParaRPr sz="20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Char char="➢"/>
            </a:pP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Easy to use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Char char="➢"/>
            </a:pP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Sliding guillotine door with locking mechanism (varies by model)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Char char="➢"/>
            </a:pP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Two different power methods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Char char="➢"/>
            </a:pP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Digital timer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Cons: </a:t>
            </a:r>
            <a:endParaRPr sz="20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Char char="➢"/>
            </a:pP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Batteries (when only source of power)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Char char="➢"/>
            </a:pP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Cable appears to be rope (possible area of wear)</a:t>
            </a:r>
            <a:endParaRPr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4" name="Google Shape;19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7200" y="1745275"/>
            <a:ext cx="3811375" cy="3577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4"/>
          <p:cNvSpPr txBox="1">
            <a:spLocks noGrp="1"/>
          </p:cNvSpPr>
          <p:nvPr>
            <p:ph type="sldNum" idx="12"/>
          </p:nvPr>
        </p:nvSpPr>
        <p:spPr>
          <a:xfrm>
            <a:off x="8708569" y="6529849"/>
            <a:ext cx="370200" cy="219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sp>
        <p:nvSpPr>
          <p:cNvPr id="201" name="Google Shape;201;p24"/>
          <p:cNvSpPr txBox="1">
            <a:spLocks noGrp="1"/>
          </p:cNvSpPr>
          <p:nvPr>
            <p:ph type="title"/>
          </p:nvPr>
        </p:nvSpPr>
        <p:spPr>
          <a:xfrm>
            <a:off x="227013" y="274638"/>
            <a:ext cx="7923600" cy="114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State of the Art Technology</a:t>
            </a:r>
            <a:endParaRPr/>
          </a:p>
        </p:txBody>
      </p:sp>
      <p:pic>
        <p:nvPicPr>
          <p:cNvPr id="202" name="Google Shape;202;p24"/>
          <p:cNvPicPr preferRelativeResize="0"/>
          <p:nvPr/>
        </p:nvPicPr>
        <p:blipFill rotWithShape="1">
          <a:blip r:embed="rId3">
            <a:alphaModFix/>
          </a:blip>
          <a:srcRect r="41673"/>
          <a:stretch/>
        </p:blipFill>
        <p:spPr>
          <a:xfrm>
            <a:off x="4794917" y="1639638"/>
            <a:ext cx="4042882" cy="3578725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24"/>
          <p:cNvSpPr txBox="1"/>
          <p:nvPr/>
        </p:nvSpPr>
        <p:spPr>
          <a:xfrm>
            <a:off x="227025" y="987900"/>
            <a:ext cx="4233300" cy="46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i="1">
                <a:latin typeface="Century Gothic"/>
                <a:ea typeface="Century Gothic"/>
                <a:cs typeface="Century Gothic"/>
                <a:sym typeface="Century Gothic"/>
              </a:rPr>
              <a:t>“Smart” Chicken Coop</a:t>
            </a:r>
            <a:endParaRPr sz="2400" i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Pros:</a:t>
            </a:r>
            <a:endParaRPr sz="20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Char char="➢"/>
            </a:pP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Easy to access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Char char="➢"/>
            </a:pP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Predator proof mesh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Char char="➢"/>
            </a:pP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Made to fit amount of chickens selected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Cons:</a:t>
            </a:r>
            <a:endParaRPr sz="20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Char char="➢"/>
            </a:pP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No technology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Char char="➢"/>
            </a:pP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Doesn’t really stand out compared to other coops</a:t>
            </a:r>
            <a:endParaRPr sz="1800">
              <a:solidFill>
                <a:srgbClr val="EFEFE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5"/>
          <p:cNvSpPr txBox="1">
            <a:spLocks noGrp="1"/>
          </p:cNvSpPr>
          <p:nvPr>
            <p:ph type="sldNum" idx="12"/>
          </p:nvPr>
        </p:nvSpPr>
        <p:spPr>
          <a:xfrm>
            <a:off x="8708569" y="6529849"/>
            <a:ext cx="370200" cy="219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  <p:sp>
        <p:nvSpPr>
          <p:cNvPr id="210" name="Google Shape;210;p25"/>
          <p:cNvSpPr txBox="1">
            <a:spLocks noGrp="1"/>
          </p:cNvSpPr>
          <p:nvPr>
            <p:ph type="title"/>
          </p:nvPr>
        </p:nvSpPr>
        <p:spPr>
          <a:xfrm>
            <a:off x="227013" y="274638"/>
            <a:ext cx="7923600" cy="114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State of the Art Technology</a:t>
            </a:r>
            <a:endParaRPr/>
          </a:p>
        </p:txBody>
      </p:sp>
      <p:pic>
        <p:nvPicPr>
          <p:cNvPr id="211" name="Google Shape;21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0100" y="1757438"/>
            <a:ext cx="4098900" cy="3343112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5"/>
          <p:cNvSpPr txBox="1"/>
          <p:nvPr/>
        </p:nvSpPr>
        <p:spPr>
          <a:xfrm>
            <a:off x="260600" y="947600"/>
            <a:ext cx="4367700" cy="47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i="1">
                <a:latin typeface="Century Gothic"/>
                <a:ea typeface="Century Gothic"/>
                <a:cs typeface="Century Gothic"/>
                <a:sym typeface="Century Gothic"/>
              </a:rPr>
              <a:t>My Connected Coop App</a:t>
            </a:r>
            <a:endParaRPr sz="2400" i="1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entury Gothic"/>
                <a:ea typeface="Century Gothic"/>
                <a:cs typeface="Century Gothic"/>
                <a:sym typeface="Century Gothic"/>
              </a:rPr>
              <a:t>Pros: </a:t>
            </a:r>
            <a:endParaRPr sz="20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Char char="➢"/>
            </a:pPr>
            <a:r>
              <a:rPr lang="en-US" sz="1800">
                <a:latin typeface="Century Gothic"/>
                <a:ea typeface="Century Gothic"/>
                <a:cs typeface="Century Gothic"/>
                <a:sym typeface="Century Gothic"/>
              </a:rPr>
              <a:t>Easy to use</a:t>
            </a: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Char char="➢"/>
            </a:pPr>
            <a:r>
              <a:rPr lang="en-US" sz="1800">
                <a:latin typeface="Century Gothic"/>
                <a:ea typeface="Century Gothic"/>
                <a:cs typeface="Century Gothic"/>
                <a:sym typeface="Century Gothic"/>
              </a:rPr>
              <a:t>Remotely controls door opener</a:t>
            </a: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Char char="➢"/>
            </a:pPr>
            <a:r>
              <a:rPr lang="en-US" sz="1800">
                <a:latin typeface="Century Gothic"/>
                <a:ea typeface="Century Gothic"/>
                <a:cs typeface="Century Gothic"/>
                <a:sym typeface="Century Gothic"/>
              </a:rPr>
              <a:t>Camera access to coop</a:t>
            </a: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Char char="➢"/>
            </a:pPr>
            <a:r>
              <a:rPr lang="en-US" sz="1800">
                <a:latin typeface="Century Gothic"/>
                <a:ea typeface="Century Gothic"/>
                <a:cs typeface="Century Gothic"/>
                <a:sym typeface="Century Gothic"/>
              </a:rPr>
              <a:t>Monitors different aspects of the coop</a:t>
            </a: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entury Gothic"/>
                <a:ea typeface="Century Gothic"/>
                <a:cs typeface="Century Gothic"/>
                <a:sym typeface="Century Gothic"/>
              </a:rPr>
              <a:t>Cons:</a:t>
            </a:r>
            <a:endParaRPr sz="20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Char char="➢"/>
            </a:pPr>
            <a:r>
              <a:rPr lang="en-US" sz="1800">
                <a:latin typeface="Century Gothic"/>
                <a:ea typeface="Century Gothic"/>
                <a:cs typeface="Century Gothic"/>
                <a:sym typeface="Century Gothic"/>
              </a:rPr>
              <a:t>Not easy to find / buy</a:t>
            </a: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Char char="➢"/>
            </a:pPr>
            <a:r>
              <a:rPr lang="en-US" sz="1800">
                <a:latin typeface="Century Gothic"/>
                <a:ea typeface="Century Gothic"/>
                <a:cs typeface="Century Gothic"/>
                <a:sym typeface="Century Gothic"/>
              </a:rPr>
              <a:t>Only controls the door, nothing else</a:t>
            </a: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Char char="➢"/>
            </a:pPr>
            <a:r>
              <a:rPr lang="en-US" sz="1800">
                <a:latin typeface="Century Gothic"/>
                <a:ea typeface="Century Gothic"/>
                <a:cs typeface="Century Gothic"/>
                <a:sym typeface="Century Gothic"/>
              </a:rPr>
              <a:t>Doesn’t make the coop self-sufficient</a:t>
            </a: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6"/>
          <p:cNvSpPr txBox="1">
            <a:spLocks noGrp="1"/>
          </p:cNvSpPr>
          <p:nvPr>
            <p:ph type="sldNum" idx="12"/>
          </p:nvPr>
        </p:nvSpPr>
        <p:spPr>
          <a:xfrm>
            <a:off x="8708569" y="6529849"/>
            <a:ext cx="370200" cy="219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  <p:sp>
        <p:nvSpPr>
          <p:cNvPr id="219" name="Google Shape;219;p26"/>
          <p:cNvSpPr txBox="1">
            <a:spLocks noGrp="1"/>
          </p:cNvSpPr>
          <p:nvPr>
            <p:ph type="title"/>
          </p:nvPr>
        </p:nvSpPr>
        <p:spPr>
          <a:xfrm>
            <a:off x="227013" y="274638"/>
            <a:ext cx="7923600" cy="114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State of the Art Technology cont. 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26"/>
          <p:cNvSpPr txBox="1">
            <a:spLocks noGrp="1"/>
          </p:cNvSpPr>
          <p:nvPr>
            <p:ph type="body" idx="1"/>
          </p:nvPr>
        </p:nvSpPr>
        <p:spPr>
          <a:xfrm>
            <a:off x="274038" y="846946"/>
            <a:ext cx="8691600" cy="80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r>
              <a:rPr lang="en-US" i="1"/>
              <a:t>Takeaways</a:t>
            </a:r>
            <a:endParaRPr i="1"/>
          </a:p>
        </p:txBody>
      </p:sp>
      <p:sp>
        <p:nvSpPr>
          <p:cNvPr id="221" name="Google Shape;221;p26"/>
          <p:cNvSpPr txBox="1">
            <a:spLocks noGrp="1"/>
          </p:cNvSpPr>
          <p:nvPr>
            <p:ph type="body" idx="2"/>
          </p:nvPr>
        </p:nvSpPr>
        <p:spPr>
          <a:xfrm>
            <a:off x="274052" y="1571525"/>
            <a:ext cx="5708100" cy="35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n-US"/>
              <a:t>Dimensions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n-US"/>
              <a:t>A Large Run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n-US"/>
              <a:t>Hinged Roofs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n-US"/>
              <a:t>Windows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n-US"/>
              <a:t>Improved automatic door operation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n-US"/>
              <a:t>Wireless coop monitoring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n-US"/>
              <a:t>Durable</a:t>
            </a:r>
            <a:endParaRPr/>
          </a:p>
        </p:txBody>
      </p:sp>
      <p:pic>
        <p:nvPicPr>
          <p:cNvPr id="222" name="Google Shape;22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62319" y="2348596"/>
            <a:ext cx="3846251" cy="384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7"/>
          <p:cNvSpPr txBox="1">
            <a:spLocks noGrp="1"/>
          </p:cNvSpPr>
          <p:nvPr>
            <p:ph type="body" idx="1"/>
          </p:nvPr>
        </p:nvSpPr>
        <p:spPr>
          <a:xfrm>
            <a:off x="253900" y="1159375"/>
            <a:ext cx="4441500" cy="519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Char char="➢"/>
            </a:pPr>
            <a:r>
              <a:rPr lang="en-US"/>
              <a:t>Stevens Institute of Technology</a:t>
            </a:r>
            <a:endParaRPr/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Char char="○"/>
            </a:pPr>
            <a:r>
              <a:rPr lang="en-US" sz="1800"/>
              <a:t>Project Team</a:t>
            </a:r>
            <a:endParaRPr sz="1800"/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Char char="○"/>
            </a:pPr>
            <a:r>
              <a:rPr lang="en-US" sz="1800"/>
              <a:t>Advisor - Professor Fontaine</a:t>
            </a:r>
            <a:endParaRPr sz="1800"/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Char char="○"/>
            </a:pPr>
            <a:r>
              <a:rPr lang="en-US" sz="1800"/>
              <a:t>Senior Design Review Board</a:t>
            </a:r>
            <a:endParaRPr sz="1800"/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Char char="○"/>
            </a:pPr>
            <a:r>
              <a:rPr lang="en-US" sz="1800"/>
              <a:t>Mechanical Engineering Department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Char char="➢"/>
            </a:pPr>
            <a:r>
              <a:rPr lang="en-US"/>
              <a:t>Target Customers</a:t>
            </a:r>
            <a:endParaRPr/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Char char="○"/>
            </a:pPr>
            <a:r>
              <a:rPr lang="en-US" sz="1800"/>
              <a:t>Current Chicken Owners</a:t>
            </a:r>
            <a:endParaRPr sz="1800"/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Char char="○"/>
            </a:pPr>
            <a:r>
              <a:rPr lang="en-US" sz="1800"/>
              <a:t>Potential Chicken Owners</a:t>
            </a:r>
            <a:endParaRPr sz="1800"/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Char char="○"/>
            </a:pPr>
            <a:r>
              <a:rPr lang="en-US" sz="1800"/>
              <a:t>Chickens (indirectly)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Char char="➢"/>
            </a:pPr>
            <a:r>
              <a:rPr lang="en-US"/>
              <a:t>Potential Third Party Sellers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Char char="➢"/>
            </a:pPr>
            <a:r>
              <a:rPr lang="en-US"/>
              <a:t>Suppliers of Materials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Char char="➢"/>
            </a:pPr>
            <a:r>
              <a:rPr lang="en-US"/>
              <a:t>Subcontractors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Char char="➢"/>
            </a:pPr>
            <a:r>
              <a:rPr lang="en-US"/>
              <a:t>Competitors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sz="2000"/>
          </a:p>
        </p:txBody>
      </p:sp>
      <p:sp>
        <p:nvSpPr>
          <p:cNvPr id="229" name="Google Shape;229;p27"/>
          <p:cNvSpPr txBox="1">
            <a:spLocks noGrp="1"/>
          </p:cNvSpPr>
          <p:nvPr>
            <p:ph type="title"/>
          </p:nvPr>
        </p:nvSpPr>
        <p:spPr>
          <a:xfrm>
            <a:off x="227013" y="274638"/>
            <a:ext cx="7923600" cy="114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Stakeholders</a:t>
            </a:r>
            <a:endParaRPr/>
          </a:p>
        </p:txBody>
      </p:sp>
      <p:sp>
        <p:nvSpPr>
          <p:cNvPr id="230" name="Google Shape;230;p27"/>
          <p:cNvSpPr txBox="1">
            <a:spLocks noGrp="1"/>
          </p:cNvSpPr>
          <p:nvPr>
            <p:ph type="sldNum" idx="12"/>
          </p:nvPr>
        </p:nvSpPr>
        <p:spPr>
          <a:xfrm>
            <a:off x="8708569" y="6529849"/>
            <a:ext cx="370200" cy="219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  <p:sp>
        <p:nvSpPr>
          <p:cNvPr id="231" name="Google Shape;231;p27"/>
          <p:cNvSpPr txBox="1">
            <a:spLocks noGrp="1"/>
          </p:cNvSpPr>
          <p:nvPr>
            <p:ph type="body" idx="1"/>
          </p:nvPr>
        </p:nvSpPr>
        <p:spPr>
          <a:xfrm>
            <a:off x="4818025" y="1159375"/>
            <a:ext cx="4360800" cy="493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Century Gothic"/>
              <a:buChar char="➢"/>
            </a:pPr>
            <a:r>
              <a:rPr lang="en-US"/>
              <a:t>IoT</a:t>
            </a:r>
            <a:endParaRPr/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Char char="○"/>
            </a:pPr>
            <a:r>
              <a:rPr lang="en-US" sz="1800"/>
              <a:t>Phone Companies</a:t>
            </a:r>
            <a:endParaRPr sz="1800"/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Char char="○"/>
            </a:pPr>
            <a:r>
              <a:rPr lang="en-US" sz="1800"/>
              <a:t>Security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Char char="➢"/>
            </a:pPr>
            <a:r>
              <a:rPr lang="en-US"/>
              <a:t>Legal Organizations</a:t>
            </a:r>
            <a:endParaRPr/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Char char="○"/>
            </a:pPr>
            <a:r>
              <a:rPr lang="en-US" sz="1800"/>
              <a:t>U.S. Environmental Protection Agency</a:t>
            </a:r>
            <a:endParaRPr sz="1800"/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Char char="○"/>
            </a:pPr>
            <a:r>
              <a:rPr lang="en-US" sz="1800"/>
              <a:t>FDA</a:t>
            </a:r>
            <a:endParaRPr sz="1800"/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Char char="○"/>
            </a:pPr>
            <a:r>
              <a:rPr lang="en-US" sz="1800"/>
              <a:t>PETA</a:t>
            </a:r>
            <a:endParaRPr sz="1800"/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Char char="○"/>
            </a:pPr>
            <a:r>
              <a:rPr lang="en-US" sz="1800"/>
              <a:t>Dept. of Agriculture</a:t>
            </a:r>
            <a:endParaRPr sz="1800"/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Char char="○"/>
            </a:pPr>
            <a:r>
              <a:rPr lang="en-US" sz="1800"/>
              <a:t>Liability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32" name="Google Shape;232;p27"/>
          <p:cNvPicPr preferRelativeResize="0"/>
          <p:nvPr/>
        </p:nvPicPr>
        <p:blipFill rotWithShape="1">
          <a:blip r:embed="rId3">
            <a:alphaModFix/>
          </a:blip>
          <a:srcRect b="7373"/>
          <a:stretch/>
        </p:blipFill>
        <p:spPr>
          <a:xfrm>
            <a:off x="7173900" y="4672550"/>
            <a:ext cx="1534675" cy="161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8"/>
          <p:cNvSpPr txBox="1">
            <a:spLocks noGrp="1"/>
          </p:cNvSpPr>
          <p:nvPr>
            <p:ph type="body" idx="1"/>
          </p:nvPr>
        </p:nvSpPr>
        <p:spPr>
          <a:xfrm>
            <a:off x="74625" y="987150"/>
            <a:ext cx="3915300" cy="510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i="1"/>
              <a:t>Societal Needs</a:t>
            </a:r>
            <a:endParaRPr sz="2000" i="1"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➢"/>
            </a:pPr>
            <a:r>
              <a:rPr lang="en-US" sz="1800"/>
              <a:t>Residential chicken owners can to leave as necessary</a:t>
            </a:r>
            <a:endParaRPr sz="180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sz="1800"/>
              <a:t>Vacation</a:t>
            </a:r>
            <a:endParaRPr sz="180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sz="1800"/>
              <a:t>Work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n-US" sz="1800"/>
              <a:t>Chickens are cared for properly </a:t>
            </a:r>
            <a:endParaRPr sz="18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2000"/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900"/>
          </a:p>
          <a:p>
            <a:pPr marL="91440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000"/>
          </a:p>
          <a:p>
            <a:pPr marL="91440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000"/>
          </a:p>
          <a:p>
            <a:pPr marL="9144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2000"/>
          </a:p>
        </p:txBody>
      </p:sp>
      <p:sp>
        <p:nvSpPr>
          <p:cNvPr id="239" name="Google Shape;239;p28"/>
          <p:cNvSpPr txBox="1">
            <a:spLocks noGrp="1"/>
          </p:cNvSpPr>
          <p:nvPr>
            <p:ph type="title"/>
          </p:nvPr>
        </p:nvSpPr>
        <p:spPr>
          <a:xfrm>
            <a:off x="227025" y="274645"/>
            <a:ext cx="7923600" cy="71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Societal and Customer Needs</a:t>
            </a:r>
            <a:endParaRPr/>
          </a:p>
        </p:txBody>
      </p:sp>
      <p:sp>
        <p:nvSpPr>
          <p:cNvPr id="240" name="Google Shape;240;p28"/>
          <p:cNvSpPr txBox="1">
            <a:spLocks noGrp="1"/>
          </p:cNvSpPr>
          <p:nvPr>
            <p:ph type="sldNum" idx="12"/>
          </p:nvPr>
        </p:nvSpPr>
        <p:spPr>
          <a:xfrm>
            <a:off x="8708569" y="6529849"/>
            <a:ext cx="370200" cy="219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  <p:sp>
        <p:nvSpPr>
          <p:cNvPr id="241" name="Google Shape;241;p28"/>
          <p:cNvSpPr txBox="1"/>
          <p:nvPr/>
        </p:nvSpPr>
        <p:spPr>
          <a:xfrm>
            <a:off x="4477075" y="987150"/>
            <a:ext cx="4601700" cy="51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i="1">
                <a:solidFill>
                  <a:srgbClr val="EFEFE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Customer Needs</a:t>
            </a:r>
            <a:endParaRPr sz="2000" i="1">
              <a:solidFill>
                <a:srgbClr val="EFEFE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Clr>
                <a:srgbClr val="EFEFEF"/>
              </a:buClr>
              <a:buSzPts val="1800"/>
              <a:buFont typeface="Century Gothic"/>
              <a:buChar char="➢"/>
            </a:pPr>
            <a:r>
              <a:rPr lang="en-US" sz="1800">
                <a:solidFill>
                  <a:srgbClr val="EFEFE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Safety</a:t>
            </a:r>
            <a:endParaRPr sz="1800">
              <a:solidFill>
                <a:srgbClr val="EFEFE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Font typeface="Century Gothic"/>
              <a:buChar char="○"/>
            </a:pPr>
            <a:r>
              <a:rPr lang="en-US" sz="1800">
                <a:solidFill>
                  <a:srgbClr val="EFEFE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Predator proof</a:t>
            </a:r>
            <a:endParaRPr sz="1800">
              <a:solidFill>
                <a:srgbClr val="EFEFE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Font typeface="Century Gothic"/>
              <a:buChar char="○"/>
            </a:pPr>
            <a:r>
              <a:rPr lang="en-US" sz="1800">
                <a:solidFill>
                  <a:srgbClr val="EFEFE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Ventilated</a:t>
            </a:r>
            <a:endParaRPr sz="1800">
              <a:solidFill>
                <a:srgbClr val="EFEFE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Font typeface="Century Gothic"/>
              <a:buChar char="➢"/>
            </a:pPr>
            <a:r>
              <a:rPr lang="en-US" sz="1800">
                <a:solidFill>
                  <a:srgbClr val="EFEFE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Design</a:t>
            </a:r>
            <a:endParaRPr sz="1800">
              <a:solidFill>
                <a:srgbClr val="EFEFE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Font typeface="Century Gothic"/>
              <a:buChar char="○"/>
            </a:pPr>
            <a:r>
              <a:rPr lang="en-US" sz="1800">
                <a:solidFill>
                  <a:srgbClr val="EFEFE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Traditional coop components</a:t>
            </a:r>
            <a:endParaRPr sz="1800">
              <a:solidFill>
                <a:srgbClr val="EFEFE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Font typeface="Century Gothic"/>
              <a:buChar char="○"/>
            </a:pPr>
            <a:r>
              <a:rPr lang="en-US" sz="1800">
                <a:solidFill>
                  <a:srgbClr val="EFEFE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Durable</a:t>
            </a:r>
            <a:endParaRPr sz="1800">
              <a:solidFill>
                <a:srgbClr val="EFEFE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Font typeface="Century Gothic"/>
              <a:buChar char="➢"/>
            </a:pPr>
            <a:r>
              <a:rPr lang="en-US" sz="1800">
                <a:solidFill>
                  <a:srgbClr val="EFEFE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Automated performance</a:t>
            </a:r>
            <a:endParaRPr sz="1800">
              <a:solidFill>
                <a:srgbClr val="EFEFE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Font typeface="Century Gothic"/>
              <a:buChar char="○"/>
            </a:pPr>
            <a:r>
              <a:rPr lang="en-US" sz="1800">
                <a:solidFill>
                  <a:srgbClr val="EFEFE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Egg collector</a:t>
            </a:r>
            <a:endParaRPr sz="1800">
              <a:solidFill>
                <a:srgbClr val="EFEFE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Font typeface="Century Gothic"/>
              <a:buChar char="○"/>
            </a:pPr>
            <a:r>
              <a:rPr lang="en-US" sz="1800">
                <a:solidFill>
                  <a:srgbClr val="EFEFE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Food and water dispenser</a:t>
            </a:r>
            <a:endParaRPr sz="1800">
              <a:solidFill>
                <a:srgbClr val="EFEFE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Font typeface="Century Gothic"/>
              <a:buChar char="○"/>
            </a:pPr>
            <a:r>
              <a:rPr lang="en-US" sz="1800">
                <a:solidFill>
                  <a:srgbClr val="EFEFE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Door opener</a:t>
            </a:r>
            <a:endParaRPr sz="1800">
              <a:solidFill>
                <a:srgbClr val="EFEFE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Font typeface="Century Gothic"/>
              <a:buChar char="○"/>
            </a:pPr>
            <a:r>
              <a:rPr lang="en-US" sz="1800">
                <a:solidFill>
                  <a:srgbClr val="EFEFE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Coop cleaner</a:t>
            </a:r>
            <a:endParaRPr sz="1800">
              <a:solidFill>
                <a:srgbClr val="EFEFE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Font typeface="Century Gothic"/>
              <a:buChar char="➢"/>
            </a:pPr>
            <a:r>
              <a:rPr lang="en-US" sz="1800">
                <a:solidFill>
                  <a:srgbClr val="EFEFE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Price</a:t>
            </a:r>
            <a:endParaRPr sz="1800">
              <a:solidFill>
                <a:srgbClr val="EFEFE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Font typeface="Century Gothic"/>
              <a:buChar char="○"/>
            </a:pPr>
            <a:r>
              <a:rPr lang="en-US" sz="1800">
                <a:solidFill>
                  <a:srgbClr val="EFEFE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Affordable</a:t>
            </a:r>
            <a:endParaRPr sz="1800">
              <a:solidFill>
                <a:srgbClr val="EFEFE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42" name="Google Shape;24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9250" y="3916625"/>
            <a:ext cx="2604650" cy="2179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4650" y="4678525"/>
            <a:ext cx="1142675" cy="1417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9"/>
          <p:cNvSpPr txBox="1">
            <a:spLocks noGrp="1"/>
          </p:cNvSpPr>
          <p:nvPr>
            <p:ph type="body" idx="1"/>
          </p:nvPr>
        </p:nvSpPr>
        <p:spPr>
          <a:xfrm>
            <a:off x="74625" y="987150"/>
            <a:ext cx="3915300" cy="510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i="1">
                <a:solidFill>
                  <a:srgbClr val="EFEFEF"/>
                </a:solidFill>
              </a:rPr>
              <a:t>Societal Needs</a:t>
            </a:r>
            <a:endParaRPr sz="2000" i="1">
              <a:solidFill>
                <a:srgbClr val="EFEFEF"/>
              </a:solidFill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Clr>
                <a:srgbClr val="EFEFEF"/>
              </a:buClr>
              <a:buSzPts val="1800"/>
              <a:buChar char="➢"/>
            </a:pPr>
            <a:r>
              <a:rPr lang="en-US" sz="1800">
                <a:solidFill>
                  <a:srgbClr val="EFEFEF"/>
                </a:solidFill>
              </a:rPr>
              <a:t>Residential chicken owners can to leave as necessary</a:t>
            </a:r>
            <a:endParaRPr sz="1800">
              <a:solidFill>
                <a:srgbClr val="EFEFEF"/>
              </a:solidFill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Char char="○"/>
            </a:pPr>
            <a:r>
              <a:rPr lang="en-US" sz="1800">
                <a:solidFill>
                  <a:srgbClr val="EFEFEF"/>
                </a:solidFill>
              </a:rPr>
              <a:t>Vacation</a:t>
            </a:r>
            <a:endParaRPr sz="1800">
              <a:solidFill>
                <a:srgbClr val="EFEFEF"/>
              </a:solidFill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Char char="○"/>
            </a:pPr>
            <a:r>
              <a:rPr lang="en-US" sz="1800">
                <a:solidFill>
                  <a:srgbClr val="EFEFEF"/>
                </a:solidFill>
              </a:rPr>
              <a:t>Work</a:t>
            </a:r>
            <a:endParaRPr sz="1800">
              <a:solidFill>
                <a:srgbClr val="EFEFEF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Char char="➢"/>
            </a:pPr>
            <a:r>
              <a:rPr lang="en-US" sz="1800">
                <a:solidFill>
                  <a:srgbClr val="EFEFEF"/>
                </a:solidFill>
              </a:rPr>
              <a:t>Chickens are cared for properly </a:t>
            </a:r>
            <a:endParaRPr sz="1800">
              <a:solidFill>
                <a:srgbClr val="EFEFEF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2000"/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900"/>
          </a:p>
          <a:p>
            <a:pPr marL="91440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000"/>
          </a:p>
          <a:p>
            <a:pPr marL="91440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000"/>
          </a:p>
          <a:p>
            <a:pPr marL="9144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2000"/>
          </a:p>
        </p:txBody>
      </p:sp>
      <p:sp>
        <p:nvSpPr>
          <p:cNvPr id="250" name="Google Shape;250;p29"/>
          <p:cNvSpPr txBox="1">
            <a:spLocks noGrp="1"/>
          </p:cNvSpPr>
          <p:nvPr>
            <p:ph type="title"/>
          </p:nvPr>
        </p:nvSpPr>
        <p:spPr>
          <a:xfrm>
            <a:off x="227025" y="274645"/>
            <a:ext cx="7923600" cy="71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Societal and Customer Needs</a:t>
            </a:r>
            <a:endParaRPr/>
          </a:p>
        </p:txBody>
      </p:sp>
      <p:sp>
        <p:nvSpPr>
          <p:cNvPr id="251" name="Google Shape;251;p29"/>
          <p:cNvSpPr txBox="1">
            <a:spLocks noGrp="1"/>
          </p:cNvSpPr>
          <p:nvPr>
            <p:ph type="sldNum" idx="12"/>
          </p:nvPr>
        </p:nvSpPr>
        <p:spPr>
          <a:xfrm>
            <a:off x="8708569" y="6529849"/>
            <a:ext cx="370200" cy="219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  <p:sp>
        <p:nvSpPr>
          <p:cNvPr id="252" name="Google Shape;252;p29"/>
          <p:cNvSpPr txBox="1"/>
          <p:nvPr/>
        </p:nvSpPr>
        <p:spPr>
          <a:xfrm>
            <a:off x="4477075" y="987150"/>
            <a:ext cx="4601700" cy="51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i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Customer Needs</a:t>
            </a:r>
            <a:endParaRPr sz="2000" i="1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Char char="➢"/>
            </a:pP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Safety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Char char="○"/>
            </a:pP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Predator proof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Char char="○"/>
            </a:pP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Ventilated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Char char="➢"/>
            </a:pP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Design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Char char="○"/>
            </a:pP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Traditional coop components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Char char="○"/>
            </a:pP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Durable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Char char="➢"/>
            </a:pP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Automated performance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Char char="○"/>
            </a:pP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Egg collector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Char char="○"/>
            </a:pP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Food and water dispenser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Char char="○"/>
            </a:pP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Door opener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Char char="○"/>
            </a:pP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Coop cleaner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Char char="➢"/>
            </a:pP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Price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Char char="○"/>
            </a:pP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Affordable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53" name="Google Shape;25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9250" y="3916625"/>
            <a:ext cx="2604650" cy="2179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4650" y="4678525"/>
            <a:ext cx="1142675" cy="1417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0"/>
          <p:cNvSpPr/>
          <p:nvPr/>
        </p:nvSpPr>
        <p:spPr>
          <a:xfrm>
            <a:off x="228600" y="2326825"/>
            <a:ext cx="3982500" cy="19497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30"/>
          <p:cNvSpPr txBox="1">
            <a:spLocks noGrp="1"/>
          </p:cNvSpPr>
          <p:nvPr>
            <p:ph type="title"/>
          </p:nvPr>
        </p:nvSpPr>
        <p:spPr>
          <a:xfrm>
            <a:off x="228600" y="283920"/>
            <a:ext cx="7923600" cy="69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Specifications</a:t>
            </a:r>
            <a:endParaRPr/>
          </a:p>
        </p:txBody>
      </p:sp>
      <p:sp>
        <p:nvSpPr>
          <p:cNvPr id="262" name="Google Shape;262;p30"/>
          <p:cNvSpPr txBox="1">
            <a:spLocks noGrp="1"/>
          </p:cNvSpPr>
          <p:nvPr>
            <p:ph type="sldNum" idx="12"/>
          </p:nvPr>
        </p:nvSpPr>
        <p:spPr>
          <a:xfrm>
            <a:off x="8708569" y="6529849"/>
            <a:ext cx="370200" cy="219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  <p:sp>
        <p:nvSpPr>
          <p:cNvPr id="263" name="Google Shape;263;p30"/>
          <p:cNvSpPr txBox="1"/>
          <p:nvPr/>
        </p:nvSpPr>
        <p:spPr>
          <a:xfrm>
            <a:off x="76200" y="987150"/>
            <a:ext cx="4519200" cy="51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i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Customer Needs</a:t>
            </a:r>
            <a:endParaRPr sz="2000" i="1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Char char="➢"/>
            </a:pP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Safety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Char char="○"/>
            </a:pP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Predator proof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Char char="○"/>
            </a:pP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Ventilated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Char char="➢"/>
            </a:pP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Design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Char char="○"/>
            </a:pP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Traditional coop components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Char char="○"/>
            </a:pP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Durable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Char char="➢"/>
            </a:pP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Automated performance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Char char="○"/>
            </a:pP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Egg collector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Char char="○"/>
            </a:pP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Food and water dispenser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Char char="○"/>
            </a:pP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Door opener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Char char="○"/>
            </a:pP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Coop cleaner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Char char="➢"/>
            </a:pP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Price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Char char="○"/>
            </a:pP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Affordable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64" name="Google Shape;264;p30"/>
          <p:cNvSpPr txBox="1"/>
          <p:nvPr/>
        </p:nvSpPr>
        <p:spPr>
          <a:xfrm>
            <a:off x="4495800" y="987150"/>
            <a:ext cx="4519200" cy="51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i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Specifications</a:t>
            </a:r>
            <a:endParaRPr sz="2000" i="1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Char char="➢"/>
            </a:pP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Safety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Char char="○"/>
            </a:pP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Grate size (in</a:t>
            </a:r>
            <a:r>
              <a:rPr lang="en-US" sz="1800" baseline="30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</a:t>
            </a: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)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Char char="○"/>
            </a:pP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Elevation (ft)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Char char="○"/>
            </a:pP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# of windows/vents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Char char="➢"/>
            </a:pP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Design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Char char="○"/>
            </a:pP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# of traditional components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Char char="○"/>
            </a:pP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Material properties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Char char="➢"/>
            </a:pP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Automated performance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Char char="○"/>
            </a:pP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# of animated components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Char char="➢"/>
            </a:pP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Price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Char char="○"/>
            </a:pP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Amount paid ($)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1"/>
          <p:cNvSpPr txBox="1">
            <a:spLocks noGrp="1"/>
          </p:cNvSpPr>
          <p:nvPr>
            <p:ph type="sldNum" idx="12"/>
          </p:nvPr>
        </p:nvSpPr>
        <p:spPr>
          <a:xfrm>
            <a:off x="8708569" y="6529849"/>
            <a:ext cx="370200" cy="219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  <p:sp>
        <p:nvSpPr>
          <p:cNvPr id="271" name="Google Shape;271;p31"/>
          <p:cNvSpPr txBox="1">
            <a:spLocks noGrp="1"/>
          </p:cNvSpPr>
          <p:nvPr>
            <p:ph type="title"/>
          </p:nvPr>
        </p:nvSpPr>
        <p:spPr>
          <a:xfrm>
            <a:off x="227013" y="274638"/>
            <a:ext cx="7923600" cy="114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Concept Generation - #1 Billy</a:t>
            </a:r>
            <a:endParaRPr/>
          </a:p>
        </p:txBody>
      </p:sp>
      <p:pic>
        <p:nvPicPr>
          <p:cNvPr id="272" name="Google Shape;27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83850" y="984650"/>
            <a:ext cx="4723325" cy="5171900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1"/>
          <p:cNvSpPr txBox="1"/>
          <p:nvPr/>
        </p:nvSpPr>
        <p:spPr>
          <a:xfrm>
            <a:off x="309200" y="984650"/>
            <a:ext cx="3574800" cy="42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i="1">
                <a:latin typeface="Century Gothic"/>
                <a:ea typeface="Century Gothic"/>
                <a:cs typeface="Century Gothic"/>
                <a:sym typeface="Century Gothic"/>
              </a:rPr>
              <a:t>Key Features:</a:t>
            </a:r>
            <a:endParaRPr sz="2000" i="1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Char char="➢"/>
            </a:pPr>
            <a:r>
              <a:rPr lang="en-US" sz="1800">
                <a:latin typeface="Century Gothic"/>
                <a:ea typeface="Century Gothic"/>
                <a:cs typeface="Century Gothic"/>
                <a:sym typeface="Century Gothic"/>
              </a:rPr>
              <a:t>Food and Water Gravity Dispensers</a:t>
            </a: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Char char="➢"/>
            </a:pPr>
            <a:r>
              <a:rPr lang="en-US" sz="1800">
                <a:latin typeface="Century Gothic"/>
                <a:ea typeface="Century Gothic"/>
                <a:cs typeface="Century Gothic"/>
                <a:sym typeface="Century Gothic"/>
              </a:rPr>
              <a:t>Angled Nesting Box for Egg Collection</a:t>
            </a: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Char char="➢"/>
            </a:pPr>
            <a:r>
              <a:rPr lang="en-US" sz="1800">
                <a:latin typeface="Century Gothic"/>
                <a:ea typeface="Century Gothic"/>
                <a:cs typeface="Century Gothic"/>
                <a:sym typeface="Century Gothic"/>
              </a:rPr>
              <a:t>Automated Slits for Control over Ventilation</a:t>
            </a: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Char char="➢"/>
            </a:pPr>
            <a:r>
              <a:rPr lang="en-US" sz="1800">
                <a:latin typeface="Century Gothic"/>
                <a:ea typeface="Century Gothic"/>
                <a:cs typeface="Century Gothic"/>
                <a:sym typeface="Century Gothic"/>
              </a:rPr>
              <a:t>Conveyor Belt with Mats for Ease of Clean</a:t>
            </a: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4"/>
          <p:cNvSpPr txBox="1">
            <a:spLocks noGrp="1"/>
          </p:cNvSpPr>
          <p:nvPr>
            <p:ph type="sldNum" idx="12"/>
          </p:nvPr>
        </p:nvSpPr>
        <p:spPr>
          <a:xfrm>
            <a:off x="8708569" y="6529849"/>
            <a:ext cx="370200" cy="21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14"/>
          <p:cNvSpPr txBox="1">
            <a:spLocks noGrp="1"/>
          </p:cNvSpPr>
          <p:nvPr>
            <p:ph type="title"/>
          </p:nvPr>
        </p:nvSpPr>
        <p:spPr>
          <a:xfrm>
            <a:off x="227013" y="274638"/>
            <a:ext cx="7923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entury Gothic"/>
              <a:buNone/>
            </a:pPr>
            <a:r>
              <a:rPr lang="en-US"/>
              <a:t>Overview</a:t>
            </a:r>
            <a:endParaRPr sz="3400" b="1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7" name="Google Shape;107;p14"/>
          <p:cNvSpPr txBox="1">
            <a:spLocks noGrp="1"/>
          </p:cNvSpPr>
          <p:nvPr>
            <p:ph type="body" idx="2"/>
          </p:nvPr>
        </p:nvSpPr>
        <p:spPr>
          <a:xfrm>
            <a:off x="227013" y="846138"/>
            <a:ext cx="8691600" cy="485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n-US" dirty="0"/>
              <a:t>Motivation </a:t>
            </a:r>
            <a:endParaRPr dirty="0"/>
          </a:p>
          <a:p>
            <a:pPr marL="4572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n-US" dirty="0"/>
              <a:t>Objective / Goals</a:t>
            </a:r>
            <a:endParaRPr dirty="0"/>
          </a:p>
          <a:p>
            <a:pPr marL="4572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n-US" dirty="0"/>
              <a:t>Major Issues</a:t>
            </a:r>
            <a:endParaRPr dirty="0"/>
          </a:p>
          <a:p>
            <a:pPr marL="4572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n-US" dirty="0"/>
              <a:t>Stakeholders</a:t>
            </a:r>
            <a:endParaRPr dirty="0"/>
          </a:p>
          <a:p>
            <a:pPr marL="4572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n-US" dirty="0"/>
              <a:t>Customer Needs</a:t>
            </a:r>
            <a:endParaRPr dirty="0"/>
          </a:p>
          <a:p>
            <a:pPr marL="4572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n-US" dirty="0"/>
              <a:t>Specifications</a:t>
            </a:r>
            <a:endParaRPr dirty="0"/>
          </a:p>
          <a:p>
            <a:pPr marL="4572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n-US" dirty="0"/>
              <a:t>State of the Art Tech</a:t>
            </a:r>
            <a:endParaRPr dirty="0"/>
          </a:p>
          <a:p>
            <a:pPr marL="4572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n-US" dirty="0"/>
              <a:t>Concept Generation</a:t>
            </a:r>
            <a:endParaRPr dirty="0"/>
          </a:p>
          <a:p>
            <a:pPr marL="4572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n-US" dirty="0"/>
              <a:t>Concept Selection</a:t>
            </a:r>
            <a:endParaRPr dirty="0"/>
          </a:p>
          <a:p>
            <a:pPr marL="4572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n-US" dirty="0"/>
              <a:t>Technical Analysis</a:t>
            </a:r>
            <a:endParaRPr dirty="0"/>
          </a:p>
          <a:p>
            <a:pPr marL="4572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n-US" dirty="0"/>
              <a:t>Budget</a:t>
            </a:r>
            <a:endParaRPr dirty="0"/>
          </a:p>
          <a:p>
            <a:pPr marL="4572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n-US" dirty="0"/>
              <a:t>Project Schedule</a:t>
            </a:r>
            <a:endParaRPr dirty="0"/>
          </a:p>
          <a:p>
            <a:pPr marL="2857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dirty="0"/>
          </a:p>
        </p:txBody>
      </p:sp>
      <p:pic>
        <p:nvPicPr>
          <p:cNvPr id="108" name="Google Shape;108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67700" y="2425552"/>
            <a:ext cx="4325926" cy="200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2"/>
          <p:cNvSpPr txBox="1">
            <a:spLocks noGrp="1"/>
          </p:cNvSpPr>
          <p:nvPr>
            <p:ph type="sldNum" idx="12"/>
          </p:nvPr>
        </p:nvSpPr>
        <p:spPr>
          <a:xfrm>
            <a:off x="8708569" y="6529849"/>
            <a:ext cx="370200" cy="219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  <p:sp>
        <p:nvSpPr>
          <p:cNvPr id="280" name="Google Shape;280;p32"/>
          <p:cNvSpPr txBox="1">
            <a:spLocks noGrp="1"/>
          </p:cNvSpPr>
          <p:nvPr>
            <p:ph type="title"/>
          </p:nvPr>
        </p:nvSpPr>
        <p:spPr>
          <a:xfrm>
            <a:off x="227013" y="274638"/>
            <a:ext cx="7923600" cy="114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Concept Generation - #2 MC</a:t>
            </a:r>
            <a:endParaRPr/>
          </a:p>
        </p:txBody>
      </p:sp>
      <p:pic>
        <p:nvPicPr>
          <p:cNvPr id="281" name="Google Shape;28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52238" y="982000"/>
            <a:ext cx="4413825" cy="5199525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32"/>
          <p:cNvSpPr txBox="1"/>
          <p:nvPr/>
        </p:nvSpPr>
        <p:spPr>
          <a:xfrm>
            <a:off x="309200" y="982000"/>
            <a:ext cx="3445800" cy="42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i="1">
                <a:latin typeface="Century Gothic"/>
                <a:ea typeface="Century Gothic"/>
                <a:cs typeface="Century Gothic"/>
                <a:sym typeface="Century Gothic"/>
              </a:rPr>
              <a:t>Key Features:</a:t>
            </a:r>
            <a:endParaRPr sz="2000" i="1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Char char="➢"/>
            </a:pPr>
            <a:r>
              <a:rPr lang="en-US" sz="1800">
                <a:latin typeface="Century Gothic"/>
                <a:ea typeface="Century Gothic"/>
                <a:cs typeface="Century Gothic"/>
                <a:sym typeface="Century Gothic"/>
              </a:rPr>
              <a:t>“Baby” Cameras</a:t>
            </a: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Char char="➢"/>
            </a:pPr>
            <a:r>
              <a:rPr lang="en-US" sz="1800">
                <a:latin typeface="Century Gothic"/>
                <a:ea typeface="Century Gothic"/>
                <a:cs typeface="Century Gothic"/>
                <a:sym typeface="Century Gothic"/>
              </a:rPr>
              <a:t>Vents for Fresh Air</a:t>
            </a: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Char char="➢"/>
            </a:pPr>
            <a:r>
              <a:rPr lang="en-US" sz="1800">
                <a:latin typeface="Century Gothic"/>
                <a:ea typeface="Century Gothic"/>
                <a:cs typeface="Century Gothic"/>
                <a:sym typeface="Century Gothic"/>
              </a:rPr>
              <a:t>Outdoor Poop Collection Box</a:t>
            </a: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Char char="➢"/>
            </a:pPr>
            <a:r>
              <a:rPr lang="en-US" sz="1800">
                <a:latin typeface="Century Gothic"/>
                <a:ea typeface="Century Gothic"/>
                <a:cs typeface="Century Gothic"/>
                <a:sym typeface="Century Gothic"/>
              </a:rPr>
              <a:t>Slanted Solar Panels</a:t>
            </a: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Char char="➢"/>
            </a:pPr>
            <a:r>
              <a:rPr lang="en-US" sz="1800">
                <a:latin typeface="Century Gothic"/>
                <a:ea typeface="Century Gothic"/>
                <a:cs typeface="Century Gothic"/>
                <a:sym typeface="Century Gothic"/>
              </a:rPr>
              <a:t>Garage Doors</a:t>
            </a: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3"/>
          <p:cNvSpPr txBox="1">
            <a:spLocks noGrp="1"/>
          </p:cNvSpPr>
          <p:nvPr>
            <p:ph type="sldNum" idx="12"/>
          </p:nvPr>
        </p:nvSpPr>
        <p:spPr>
          <a:xfrm>
            <a:off x="8708569" y="6529849"/>
            <a:ext cx="370200" cy="219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  <p:sp>
        <p:nvSpPr>
          <p:cNvPr id="289" name="Google Shape;289;p33"/>
          <p:cNvSpPr txBox="1">
            <a:spLocks noGrp="1"/>
          </p:cNvSpPr>
          <p:nvPr>
            <p:ph type="title"/>
          </p:nvPr>
        </p:nvSpPr>
        <p:spPr>
          <a:xfrm>
            <a:off x="227013" y="274638"/>
            <a:ext cx="7923600" cy="114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Concept Generation - #3 Emily</a:t>
            </a:r>
            <a:endParaRPr/>
          </a:p>
        </p:txBody>
      </p:sp>
      <p:pic>
        <p:nvPicPr>
          <p:cNvPr id="290" name="Google Shape;29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83525" y="983125"/>
            <a:ext cx="4787925" cy="4891749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33"/>
          <p:cNvSpPr txBox="1"/>
          <p:nvPr/>
        </p:nvSpPr>
        <p:spPr>
          <a:xfrm>
            <a:off x="315900" y="983125"/>
            <a:ext cx="3655500" cy="42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i="1">
                <a:latin typeface="Century Gothic"/>
                <a:ea typeface="Century Gothic"/>
                <a:cs typeface="Century Gothic"/>
                <a:sym typeface="Century Gothic"/>
              </a:rPr>
              <a:t>Key Features:</a:t>
            </a:r>
            <a:endParaRPr sz="2000" i="1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Char char="➢"/>
            </a:pPr>
            <a:r>
              <a:rPr lang="en-US" sz="1800">
                <a:latin typeface="Century Gothic"/>
                <a:ea typeface="Century Gothic"/>
                <a:cs typeface="Century Gothic"/>
                <a:sym typeface="Century Gothic"/>
              </a:rPr>
              <a:t>Elevation</a:t>
            </a: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Char char="➢"/>
            </a:pPr>
            <a:r>
              <a:rPr lang="en-US" sz="1800">
                <a:latin typeface="Century Gothic"/>
                <a:ea typeface="Century Gothic"/>
                <a:cs typeface="Century Gothic"/>
                <a:sym typeface="Century Gothic"/>
              </a:rPr>
              <a:t>Coop Floor Brush Cleaner</a:t>
            </a: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Char char="➢"/>
            </a:pPr>
            <a:r>
              <a:rPr lang="en-US" sz="1800">
                <a:latin typeface="Century Gothic"/>
                <a:ea typeface="Century Gothic"/>
                <a:cs typeface="Century Gothic"/>
                <a:sym typeface="Century Gothic"/>
              </a:rPr>
              <a:t>External Food and Water Access</a:t>
            </a: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Char char="➢"/>
            </a:pPr>
            <a:r>
              <a:rPr lang="en-US" sz="1800">
                <a:latin typeface="Century Gothic"/>
                <a:ea typeface="Century Gothic"/>
                <a:cs typeface="Century Gothic"/>
                <a:sym typeface="Century Gothic"/>
              </a:rPr>
              <a:t>External Egg Collector</a:t>
            </a: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Char char="➢"/>
            </a:pPr>
            <a:r>
              <a:rPr lang="en-US" sz="1800">
                <a:latin typeface="Century Gothic"/>
                <a:ea typeface="Century Gothic"/>
                <a:cs typeface="Century Gothic"/>
                <a:sym typeface="Century Gothic"/>
              </a:rPr>
              <a:t>External Waste Disposal</a:t>
            </a: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4"/>
          <p:cNvSpPr txBox="1">
            <a:spLocks noGrp="1"/>
          </p:cNvSpPr>
          <p:nvPr>
            <p:ph type="sldNum" idx="12"/>
          </p:nvPr>
        </p:nvSpPr>
        <p:spPr>
          <a:xfrm>
            <a:off x="8708569" y="6529849"/>
            <a:ext cx="370200" cy="219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  <p:sp>
        <p:nvSpPr>
          <p:cNvPr id="298" name="Google Shape;298;p34"/>
          <p:cNvSpPr txBox="1">
            <a:spLocks noGrp="1"/>
          </p:cNvSpPr>
          <p:nvPr>
            <p:ph type="title"/>
          </p:nvPr>
        </p:nvSpPr>
        <p:spPr>
          <a:xfrm>
            <a:off x="227013" y="274638"/>
            <a:ext cx="7923600" cy="114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Concept Comparison</a:t>
            </a:r>
            <a:endParaRPr/>
          </a:p>
        </p:txBody>
      </p:sp>
      <p:pic>
        <p:nvPicPr>
          <p:cNvPr id="299" name="Google Shape;29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388" y="1160501"/>
            <a:ext cx="9065226" cy="297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81063" y="4437775"/>
            <a:ext cx="2781863" cy="1622750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34"/>
          <p:cNvSpPr txBox="1">
            <a:spLocks noGrp="1"/>
          </p:cNvSpPr>
          <p:nvPr>
            <p:ph type="title"/>
          </p:nvPr>
        </p:nvSpPr>
        <p:spPr>
          <a:xfrm>
            <a:off x="6116088" y="5027450"/>
            <a:ext cx="1810500" cy="44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/>
              <a:t>Reference Coop</a:t>
            </a:r>
            <a:endParaRPr sz="1400" b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5"/>
          <p:cNvSpPr txBox="1">
            <a:spLocks noGrp="1"/>
          </p:cNvSpPr>
          <p:nvPr>
            <p:ph type="sldNum" idx="12"/>
          </p:nvPr>
        </p:nvSpPr>
        <p:spPr>
          <a:xfrm>
            <a:off x="8708569" y="6529849"/>
            <a:ext cx="370200" cy="219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  <p:sp>
        <p:nvSpPr>
          <p:cNvPr id="308" name="Google Shape;308;p35"/>
          <p:cNvSpPr txBox="1">
            <a:spLocks noGrp="1"/>
          </p:cNvSpPr>
          <p:nvPr>
            <p:ph type="title"/>
          </p:nvPr>
        </p:nvSpPr>
        <p:spPr>
          <a:xfrm>
            <a:off x="227013" y="274638"/>
            <a:ext cx="7923600" cy="114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Concept Selection - Super Concept!</a:t>
            </a:r>
            <a:endParaRPr/>
          </a:p>
        </p:txBody>
      </p:sp>
      <p:sp>
        <p:nvSpPr>
          <p:cNvPr id="309" name="Google Shape;309;p35"/>
          <p:cNvSpPr txBox="1">
            <a:spLocks noGrp="1"/>
          </p:cNvSpPr>
          <p:nvPr>
            <p:ph type="body" idx="2"/>
          </p:nvPr>
        </p:nvSpPr>
        <p:spPr>
          <a:xfrm>
            <a:off x="294200" y="1013975"/>
            <a:ext cx="4025100" cy="494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i="1"/>
              <a:t>Key Features:</a:t>
            </a:r>
            <a:endParaRPr sz="2000" i="1"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Font typeface="Century Gothic"/>
              <a:buChar char="➢"/>
            </a:pPr>
            <a:r>
              <a:rPr lang="en-US"/>
              <a:t>Food and Water Gravity Dispensers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Char char="➢"/>
            </a:pPr>
            <a:r>
              <a:rPr lang="en-US"/>
              <a:t>Angled Nesting Box for Egg Collection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Char char="➢"/>
            </a:pPr>
            <a:r>
              <a:rPr lang="en-US"/>
              <a:t>Automated vents for Control over Ventilation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Char char="➢"/>
            </a:pPr>
            <a:r>
              <a:rPr lang="en-US"/>
              <a:t>“Baby” Cameras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n-US"/>
              <a:t>Elevated off the Ground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n-US"/>
              <a:t>Automated Brush Cleaning System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n-US"/>
              <a:t>External Egg Collector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n-US"/>
              <a:t>External Food and Water Access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n-US"/>
              <a:t>External Waste Disposal</a:t>
            </a:r>
            <a:endParaRPr/>
          </a:p>
        </p:txBody>
      </p:sp>
      <p:pic>
        <p:nvPicPr>
          <p:cNvPr id="310" name="Google Shape;31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87875" y="892725"/>
            <a:ext cx="4120700" cy="534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6"/>
          <p:cNvSpPr txBox="1">
            <a:spLocks noGrp="1"/>
          </p:cNvSpPr>
          <p:nvPr>
            <p:ph type="sldNum" idx="12"/>
          </p:nvPr>
        </p:nvSpPr>
        <p:spPr>
          <a:xfrm>
            <a:off x="8708569" y="6529849"/>
            <a:ext cx="370200" cy="219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  <p:sp>
        <p:nvSpPr>
          <p:cNvPr id="317" name="Google Shape;317;p36"/>
          <p:cNvSpPr txBox="1">
            <a:spLocks noGrp="1"/>
          </p:cNvSpPr>
          <p:nvPr>
            <p:ph type="title"/>
          </p:nvPr>
        </p:nvSpPr>
        <p:spPr>
          <a:xfrm>
            <a:off x="227025" y="274670"/>
            <a:ext cx="7923600" cy="69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Technical Analysis</a:t>
            </a:r>
            <a:endParaRPr/>
          </a:p>
        </p:txBody>
      </p:sp>
      <p:sp>
        <p:nvSpPr>
          <p:cNvPr id="318" name="Google Shape;318;p36"/>
          <p:cNvSpPr txBox="1">
            <a:spLocks noGrp="1"/>
          </p:cNvSpPr>
          <p:nvPr>
            <p:ph type="body" idx="1"/>
          </p:nvPr>
        </p:nvSpPr>
        <p:spPr>
          <a:xfrm>
            <a:off x="226200" y="808899"/>
            <a:ext cx="8691600" cy="5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r>
              <a:rPr lang="en-US" i="1"/>
              <a:t>Areas for Phase 2</a:t>
            </a:r>
            <a:endParaRPr i="1"/>
          </a:p>
        </p:txBody>
      </p:sp>
      <p:sp>
        <p:nvSpPr>
          <p:cNvPr id="319" name="Google Shape;319;p36"/>
          <p:cNvSpPr txBox="1">
            <a:spLocks noGrp="1"/>
          </p:cNvSpPr>
          <p:nvPr>
            <p:ph type="body" idx="2"/>
          </p:nvPr>
        </p:nvSpPr>
        <p:spPr>
          <a:xfrm>
            <a:off x="227025" y="1273900"/>
            <a:ext cx="4321500" cy="474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n-US"/>
              <a:t>General Components</a:t>
            </a:r>
            <a:endParaRPr/>
          </a:p>
          <a:p>
            <a: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sz="1800"/>
              <a:t>Coop/Run size</a:t>
            </a:r>
            <a:endParaRPr sz="1800"/>
          </a:p>
          <a:p>
            <a: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sz="1800"/>
              <a:t>Weight of the chickens</a:t>
            </a:r>
            <a:endParaRPr sz="1800"/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Char char="➢"/>
            </a:pPr>
            <a:r>
              <a:rPr lang="en-US">
                <a:solidFill>
                  <a:srgbClr val="EFEFEF"/>
                </a:solidFill>
              </a:rPr>
              <a:t>Doors/Window</a:t>
            </a:r>
            <a:endParaRPr>
              <a:solidFill>
                <a:srgbClr val="EFEFEF"/>
              </a:solidFill>
            </a:endParaRPr>
          </a:p>
          <a:p>
            <a: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Char char="○"/>
            </a:pPr>
            <a:r>
              <a:rPr lang="en-US" sz="1800">
                <a:solidFill>
                  <a:srgbClr val="EFEFEF"/>
                </a:solidFill>
              </a:rPr>
              <a:t>Size</a:t>
            </a:r>
            <a:endParaRPr sz="1800">
              <a:solidFill>
                <a:srgbClr val="EFEFEF"/>
              </a:solidFill>
            </a:endParaRPr>
          </a:p>
          <a:p>
            <a: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Char char="○"/>
            </a:pPr>
            <a:r>
              <a:rPr lang="en-US" sz="1800">
                <a:solidFill>
                  <a:srgbClr val="EFEFEF"/>
                </a:solidFill>
              </a:rPr>
              <a:t>Material stress/strain</a:t>
            </a:r>
            <a:endParaRPr sz="1800">
              <a:solidFill>
                <a:srgbClr val="EFEFEF"/>
              </a:solidFill>
            </a:endParaRPr>
          </a:p>
          <a:p>
            <a: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Char char="○"/>
            </a:pPr>
            <a:r>
              <a:rPr lang="en-US" sz="1800">
                <a:solidFill>
                  <a:srgbClr val="EFEFEF"/>
                </a:solidFill>
              </a:rPr>
              <a:t>Electrical component</a:t>
            </a:r>
            <a:endParaRPr sz="1800">
              <a:solidFill>
                <a:srgbClr val="EFEFEF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>
              <a:solidFill>
                <a:srgbClr val="EFEFEF"/>
              </a:solidFill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Char char="➢"/>
            </a:pPr>
            <a:r>
              <a:rPr lang="en-US">
                <a:solidFill>
                  <a:srgbClr val="EFEFEF"/>
                </a:solidFill>
              </a:rPr>
              <a:t>Egg Collector</a:t>
            </a:r>
            <a:endParaRPr>
              <a:solidFill>
                <a:srgbClr val="EFEFEF"/>
              </a:solidFill>
            </a:endParaRPr>
          </a:p>
          <a:p>
            <a: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Char char="○"/>
            </a:pPr>
            <a:r>
              <a:rPr lang="en-US" sz="1800">
                <a:solidFill>
                  <a:srgbClr val="EFEFEF"/>
                </a:solidFill>
              </a:rPr>
              <a:t>Size/shape</a:t>
            </a:r>
            <a:endParaRPr sz="1800">
              <a:solidFill>
                <a:srgbClr val="EFEFEF"/>
              </a:solidFill>
            </a:endParaRPr>
          </a:p>
          <a:p>
            <a: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Char char="○"/>
            </a:pPr>
            <a:r>
              <a:rPr lang="en-US" sz="1800">
                <a:solidFill>
                  <a:srgbClr val="EFEFEF"/>
                </a:solidFill>
              </a:rPr>
              <a:t>Weight</a:t>
            </a:r>
            <a:endParaRPr sz="1800">
              <a:solidFill>
                <a:srgbClr val="EFEFEF"/>
              </a:solidFill>
            </a:endParaRPr>
          </a:p>
          <a:p>
            <a: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Char char="○"/>
            </a:pPr>
            <a:r>
              <a:rPr lang="en-US" sz="1800">
                <a:solidFill>
                  <a:srgbClr val="EFEFEF"/>
                </a:solidFill>
              </a:rPr>
              <a:t>Gravity</a:t>
            </a:r>
            <a:endParaRPr sz="1800">
              <a:solidFill>
                <a:srgbClr val="EFEFEF"/>
              </a:solidFill>
            </a:endParaRPr>
          </a:p>
          <a:p>
            <a: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Char char="○"/>
            </a:pPr>
            <a:r>
              <a:rPr lang="en-US" sz="1800">
                <a:solidFill>
                  <a:srgbClr val="EFEFEF"/>
                </a:solidFill>
              </a:rPr>
              <a:t>Friction for ramp</a:t>
            </a:r>
            <a:endParaRPr sz="1800">
              <a:solidFill>
                <a:srgbClr val="EFEFEF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320" name="Google Shape;320;p36"/>
          <p:cNvSpPr txBox="1">
            <a:spLocks noGrp="1"/>
          </p:cNvSpPr>
          <p:nvPr>
            <p:ph type="body" idx="2"/>
          </p:nvPr>
        </p:nvSpPr>
        <p:spPr>
          <a:xfrm>
            <a:off x="4174425" y="1271875"/>
            <a:ext cx="4904400" cy="474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Font typeface="Arial"/>
              <a:buChar char="➢"/>
            </a:pPr>
            <a:r>
              <a:rPr lang="en-US">
                <a:solidFill>
                  <a:srgbClr val="EFEFEF"/>
                </a:solidFill>
              </a:rPr>
              <a:t>Floor Cleaner</a:t>
            </a:r>
            <a:endParaRPr>
              <a:solidFill>
                <a:srgbClr val="EFEFEF"/>
              </a:solidFill>
            </a:endParaRPr>
          </a:p>
          <a:p>
            <a: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Char char="○"/>
            </a:pPr>
            <a:r>
              <a:rPr lang="en-US" sz="1800">
                <a:solidFill>
                  <a:srgbClr val="EFEFEF"/>
                </a:solidFill>
              </a:rPr>
              <a:t>Sensor for detecting obstacles</a:t>
            </a:r>
            <a:endParaRPr sz="1800">
              <a:solidFill>
                <a:srgbClr val="EFEFEF"/>
              </a:solidFill>
            </a:endParaRPr>
          </a:p>
          <a:p>
            <a: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Char char="○"/>
            </a:pPr>
            <a:r>
              <a:rPr lang="en-US" sz="1800">
                <a:solidFill>
                  <a:srgbClr val="EFEFEF"/>
                </a:solidFill>
              </a:rPr>
              <a:t>Friction</a:t>
            </a:r>
            <a:endParaRPr sz="1800">
              <a:solidFill>
                <a:srgbClr val="EFEFEF"/>
              </a:solidFill>
            </a:endParaRPr>
          </a:p>
          <a:p>
            <a: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Char char="○"/>
            </a:pPr>
            <a:r>
              <a:rPr lang="en-US" sz="1800">
                <a:solidFill>
                  <a:srgbClr val="EFEFEF"/>
                </a:solidFill>
              </a:rPr>
              <a:t>Electrical Component</a:t>
            </a:r>
            <a:endParaRPr sz="1800">
              <a:solidFill>
                <a:srgbClr val="EFEFEF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>
              <a:solidFill>
                <a:srgbClr val="EFEFEF"/>
              </a:solidFill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Char char="➢"/>
            </a:pPr>
            <a:r>
              <a:rPr lang="en-US">
                <a:solidFill>
                  <a:srgbClr val="EFEFEF"/>
                </a:solidFill>
              </a:rPr>
              <a:t>Food/Water Dispenser</a:t>
            </a:r>
            <a:endParaRPr>
              <a:solidFill>
                <a:srgbClr val="EFEFEF"/>
              </a:solidFill>
            </a:endParaRPr>
          </a:p>
          <a:p>
            <a: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Char char="○"/>
            </a:pPr>
            <a:r>
              <a:rPr lang="en-US" sz="1800">
                <a:solidFill>
                  <a:srgbClr val="EFEFEF"/>
                </a:solidFill>
              </a:rPr>
              <a:t>Weight</a:t>
            </a:r>
            <a:endParaRPr sz="1800">
              <a:solidFill>
                <a:srgbClr val="EFEFEF"/>
              </a:solidFill>
            </a:endParaRPr>
          </a:p>
          <a:p>
            <a: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Char char="○"/>
            </a:pPr>
            <a:r>
              <a:rPr lang="en-US" sz="1800">
                <a:solidFill>
                  <a:srgbClr val="EFEFEF"/>
                </a:solidFill>
              </a:rPr>
              <a:t>Gravity</a:t>
            </a:r>
            <a:endParaRPr sz="1800">
              <a:solidFill>
                <a:srgbClr val="EFEFEF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20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37"/>
          <p:cNvSpPr txBox="1">
            <a:spLocks noGrp="1"/>
          </p:cNvSpPr>
          <p:nvPr>
            <p:ph type="sldNum" idx="12"/>
          </p:nvPr>
        </p:nvSpPr>
        <p:spPr>
          <a:xfrm>
            <a:off x="8708569" y="6529849"/>
            <a:ext cx="370200" cy="219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  <p:sp>
        <p:nvSpPr>
          <p:cNvPr id="327" name="Google Shape;327;p37"/>
          <p:cNvSpPr txBox="1">
            <a:spLocks noGrp="1"/>
          </p:cNvSpPr>
          <p:nvPr>
            <p:ph type="title"/>
          </p:nvPr>
        </p:nvSpPr>
        <p:spPr>
          <a:xfrm>
            <a:off x="227025" y="274670"/>
            <a:ext cx="7923600" cy="69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Technical Analysis</a:t>
            </a:r>
            <a:endParaRPr/>
          </a:p>
        </p:txBody>
      </p:sp>
      <p:sp>
        <p:nvSpPr>
          <p:cNvPr id="328" name="Google Shape;328;p37"/>
          <p:cNvSpPr txBox="1">
            <a:spLocks noGrp="1"/>
          </p:cNvSpPr>
          <p:nvPr>
            <p:ph type="body" idx="1"/>
          </p:nvPr>
        </p:nvSpPr>
        <p:spPr>
          <a:xfrm>
            <a:off x="226200" y="808899"/>
            <a:ext cx="8691600" cy="5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r>
              <a:rPr lang="en-US" i="1"/>
              <a:t>Areas for Phase 2</a:t>
            </a:r>
            <a:endParaRPr i="1"/>
          </a:p>
        </p:txBody>
      </p:sp>
      <p:sp>
        <p:nvSpPr>
          <p:cNvPr id="329" name="Google Shape;329;p37"/>
          <p:cNvSpPr txBox="1">
            <a:spLocks noGrp="1"/>
          </p:cNvSpPr>
          <p:nvPr>
            <p:ph type="body" idx="2"/>
          </p:nvPr>
        </p:nvSpPr>
        <p:spPr>
          <a:xfrm>
            <a:off x="227025" y="1273900"/>
            <a:ext cx="4321500" cy="474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Char char="➢"/>
            </a:pPr>
            <a:r>
              <a:rPr lang="en-US">
                <a:solidFill>
                  <a:srgbClr val="EFEFEF"/>
                </a:solidFill>
              </a:rPr>
              <a:t>General Components</a:t>
            </a:r>
            <a:endParaRPr>
              <a:solidFill>
                <a:srgbClr val="EFEFEF"/>
              </a:solidFill>
            </a:endParaRPr>
          </a:p>
          <a:p>
            <a: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Char char="○"/>
            </a:pPr>
            <a:r>
              <a:rPr lang="en-US" sz="1800">
                <a:solidFill>
                  <a:srgbClr val="EFEFEF"/>
                </a:solidFill>
              </a:rPr>
              <a:t>Coop/Run size</a:t>
            </a:r>
            <a:endParaRPr sz="1800">
              <a:solidFill>
                <a:srgbClr val="EFEFEF"/>
              </a:solidFill>
            </a:endParaRPr>
          </a:p>
          <a:p>
            <a: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Char char="○"/>
            </a:pPr>
            <a:r>
              <a:rPr lang="en-US" sz="1800">
                <a:solidFill>
                  <a:srgbClr val="EFEFEF"/>
                </a:solidFill>
              </a:rPr>
              <a:t>Weight of the chickens</a:t>
            </a:r>
            <a:endParaRPr sz="1800">
              <a:solidFill>
                <a:srgbClr val="EFEFEF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n-US"/>
              <a:t>Doors/Window</a:t>
            </a:r>
            <a:endParaRPr/>
          </a:p>
          <a:p>
            <a: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sz="1800"/>
              <a:t>Size</a:t>
            </a:r>
            <a:endParaRPr sz="1800"/>
          </a:p>
          <a:p>
            <a: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sz="1800"/>
              <a:t>Material stress/strain</a:t>
            </a:r>
            <a:endParaRPr sz="1800"/>
          </a:p>
          <a:p>
            <a: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sz="1800"/>
              <a:t>Electrical component</a:t>
            </a:r>
            <a:endParaRPr sz="1800"/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Char char="➢"/>
            </a:pPr>
            <a:r>
              <a:rPr lang="en-US">
                <a:solidFill>
                  <a:srgbClr val="EFEFEF"/>
                </a:solidFill>
              </a:rPr>
              <a:t>Egg Collector</a:t>
            </a:r>
            <a:endParaRPr>
              <a:solidFill>
                <a:srgbClr val="EFEFEF"/>
              </a:solidFill>
            </a:endParaRPr>
          </a:p>
          <a:p>
            <a: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Char char="○"/>
            </a:pPr>
            <a:r>
              <a:rPr lang="en-US" sz="1800">
                <a:solidFill>
                  <a:srgbClr val="EFEFEF"/>
                </a:solidFill>
              </a:rPr>
              <a:t>Size/shape</a:t>
            </a:r>
            <a:endParaRPr sz="1800">
              <a:solidFill>
                <a:srgbClr val="EFEFEF"/>
              </a:solidFill>
            </a:endParaRPr>
          </a:p>
          <a:p>
            <a: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Char char="○"/>
            </a:pPr>
            <a:r>
              <a:rPr lang="en-US" sz="1800">
                <a:solidFill>
                  <a:srgbClr val="EFEFEF"/>
                </a:solidFill>
              </a:rPr>
              <a:t>Weight</a:t>
            </a:r>
            <a:endParaRPr sz="1800">
              <a:solidFill>
                <a:srgbClr val="EFEFEF"/>
              </a:solidFill>
            </a:endParaRPr>
          </a:p>
          <a:p>
            <a: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Char char="○"/>
            </a:pPr>
            <a:r>
              <a:rPr lang="en-US" sz="1800">
                <a:solidFill>
                  <a:srgbClr val="EFEFEF"/>
                </a:solidFill>
              </a:rPr>
              <a:t>Gravity</a:t>
            </a:r>
            <a:endParaRPr sz="1800">
              <a:solidFill>
                <a:srgbClr val="EFEFEF"/>
              </a:solidFill>
            </a:endParaRPr>
          </a:p>
          <a:p>
            <a: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Char char="○"/>
            </a:pPr>
            <a:r>
              <a:rPr lang="en-US" sz="1800">
                <a:solidFill>
                  <a:srgbClr val="EFEFEF"/>
                </a:solidFill>
              </a:rPr>
              <a:t>Friction for ramp</a:t>
            </a:r>
            <a:endParaRPr sz="1800">
              <a:solidFill>
                <a:srgbClr val="EFEFEF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330" name="Google Shape;330;p37"/>
          <p:cNvSpPr txBox="1">
            <a:spLocks noGrp="1"/>
          </p:cNvSpPr>
          <p:nvPr>
            <p:ph type="body" idx="2"/>
          </p:nvPr>
        </p:nvSpPr>
        <p:spPr>
          <a:xfrm>
            <a:off x="4174425" y="1271875"/>
            <a:ext cx="4904400" cy="474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Font typeface="Arial"/>
              <a:buChar char="➢"/>
            </a:pPr>
            <a:r>
              <a:rPr lang="en-US">
                <a:solidFill>
                  <a:srgbClr val="EFEFEF"/>
                </a:solidFill>
              </a:rPr>
              <a:t>Floor Cleaner</a:t>
            </a:r>
            <a:endParaRPr>
              <a:solidFill>
                <a:srgbClr val="EFEFEF"/>
              </a:solidFill>
            </a:endParaRPr>
          </a:p>
          <a:p>
            <a: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Char char="○"/>
            </a:pPr>
            <a:r>
              <a:rPr lang="en-US" sz="1800">
                <a:solidFill>
                  <a:srgbClr val="EFEFEF"/>
                </a:solidFill>
              </a:rPr>
              <a:t>Sensor for detecting obstacles</a:t>
            </a:r>
            <a:endParaRPr sz="1800">
              <a:solidFill>
                <a:srgbClr val="EFEFEF"/>
              </a:solidFill>
            </a:endParaRPr>
          </a:p>
          <a:p>
            <a: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Char char="○"/>
            </a:pPr>
            <a:r>
              <a:rPr lang="en-US" sz="1800">
                <a:solidFill>
                  <a:srgbClr val="EFEFEF"/>
                </a:solidFill>
              </a:rPr>
              <a:t>Friction</a:t>
            </a:r>
            <a:endParaRPr sz="1800">
              <a:solidFill>
                <a:srgbClr val="EFEFEF"/>
              </a:solidFill>
            </a:endParaRPr>
          </a:p>
          <a:p>
            <a: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Char char="○"/>
            </a:pPr>
            <a:r>
              <a:rPr lang="en-US" sz="1800">
                <a:solidFill>
                  <a:srgbClr val="EFEFEF"/>
                </a:solidFill>
              </a:rPr>
              <a:t>Electrical Component</a:t>
            </a:r>
            <a:endParaRPr sz="1800">
              <a:solidFill>
                <a:srgbClr val="EFEFEF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>
              <a:solidFill>
                <a:srgbClr val="EFEFEF"/>
              </a:solidFill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Char char="➢"/>
            </a:pPr>
            <a:r>
              <a:rPr lang="en-US">
                <a:solidFill>
                  <a:srgbClr val="EFEFEF"/>
                </a:solidFill>
              </a:rPr>
              <a:t>Food/Water Dispenser</a:t>
            </a:r>
            <a:endParaRPr>
              <a:solidFill>
                <a:srgbClr val="EFEFEF"/>
              </a:solidFill>
            </a:endParaRPr>
          </a:p>
          <a:p>
            <a: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Char char="○"/>
            </a:pPr>
            <a:r>
              <a:rPr lang="en-US" sz="1800">
                <a:solidFill>
                  <a:srgbClr val="EFEFEF"/>
                </a:solidFill>
              </a:rPr>
              <a:t>Weight</a:t>
            </a:r>
            <a:endParaRPr sz="1800">
              <a:solidFill>
                <a:srgbClr val="EFEFEF"/>
              </a:solidFill>
            </a:endParaRPr>
          </a:p>
          <a:p>
            <a: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Char char="○"/>
            </a:pPr>
            <a:r>
              <a:rPr lang="en-US" sz="1800">
                <a:solidFill>
                  <a:srgbClr val="EFEFEF"/>
                </a:solidFill>
              </a:rPr>
              <a:t>Gravity</a:t>
            </a:r>
            <a:endParaRPr sz="1800">
              <a:solidFill>
                <a:srgbClr val="EFEFEF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20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38"/>
          <p:cNvSpPr txBox="1">
            <a:spLocks noGrp="1"/>
          </p:cNvSpPr>
          <p:nvPr>
            <p:ph type="sldNum" idx="12"/>
          </p:nvPr>
        </p:nvSpPr>
        <p:spPr>
          <a:xfrm>
            <a:off x="8708569" y="6529849"/>
            <a:ext cx="370200" cy="219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  <p:sp>
        <p:nvSpPr>
          <p:cNvPr id="337" name="Google Shape;337;p38"/>
          <p:cNvSpPr txBox="1">
            <a:spLocks noGrp="1"/>
          </p:cNvSpPr>
          <p:nvPr>
            <p:ph type="title"/>
          </p:nvPr>
        </p:nvSpPr>
        <p:spPr>
          <a:xfrm>
            <a:off x="227025" y="274670"/>
            <a:ext cx="7923600" cy="69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Technical Analysis</a:t>
            </a:r>
            <a:endParaRPr/>
          </a:p>
        </p:txBody>
      </p:sp>
      <p:sp>
        <p:nvSpPr>
          <p:cNvPr id="338" name="Google Shape;338;p38"/>
          <p:cNvSpPr txBox="1">
            <a:spLocks noGrp="1"/>
          </p:cNvSpPr>
          <p:nvPr>
            <p:ph type="body" idx="1"/>
          </p:nvPr>
        </p:nvSpPr>
        <p:spPr>
          <a:xfrm>
            <a:off x="226200" y="808899"/>
            <a:ext cx="8691600" cy="5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r>
              <a:rPr lang="en-US" i="1"/>
              <a:t>Areas for Phase 2</a:t>
            </a:r>
            <a:endParaRPr i="1"/>
          </a:p>
        </p:txBody>
      </p:sp>
      <p:sp>
        <p:nvSpPr>
          <p:cNvPr id="339" name="Google Shape;339;p38"/>
          <p:cNvSpPr txBox="1">
            <a:spLocks noGrp="1"/>
          </p:cNvSpPr>
          <p:nvPr>
            <p:ph type="body" idx="2"/>
          </p:nvPr>
        </p:nvSpPr>
        <p:spPr>
          <a:xfrm>
            <a:off x="227025" y="1273900"/>
            <a:ext cx="4321500" cy="474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Char char="➢"/>
            </a:pPr>
            <a:r>
              <a:rPr lang="en-US">
                <a:solidFill>
                  <a:srgbClr val="EFEFEF"/>
                </a:solidFill>
              </a:rPr>
              <a:t>General Components</a:t>
            </a:r>
            <a:endParaRPr>
              <a:solidFill>
                <a:srgbClr val="EFEFEF"/>
              </a:solidFill>
            </a:endParaRPr>
          </a:p>
          <a:p>
            <a: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Char char="○"/>
            </a:pPr>
            <a:r>
              <a:rPr lang="en-US" sz="1800">
                <a:solidFill>
                  <a:srgbClr val="EFEFEF"/>
                </a:solidFill>
              </a:rPr>
              <a:t>Coop/Run size</a:t>
            </a:r>
            <a:endParaRPr sz="1800">
              <a:solidFill>
                <a:srgbClr val="EFEFEF"/>
              </a:solidFill>
            </a:endParaRPr>
          </a:p>
          <a:p>
            <a: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Char char="○"/>
            </a:pPr>
            <a:r>
              <a:rPr lang="en-US" sz="1800">
                <a:solidFill>
                  <a:srgbClr val="EFEFEF"/>
                </a:solidFill>
              </a:rPr>
              <a:t>Weight of the chickens</a:t>
            </a:r>
            <a:endParaRPr sz="1800">
              <a:solidFill>
                <a:srgbClr val="EFEFEF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>
              <a:solidFill>
                <a:srgbClr val="EFEFEF"/>
              </a:solidFill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Char char="➢"/>
            </a:pPr>
            <a:r>
              <a:rPr lang="en-US">
                <a:solidFill>
                  <a:srgbClr val="EFEFEF"/>
                </a:solidFill>
              </a:rPr>
              <a:t>Doors/Window</a:t>
            </a:r>
            <a:endParaRPr>
              <a:solidFill>
                <a:srgbClr val="EFEFEF"/>
              </a:solidFill>
            </a:endParaRPr>
          </a:p>
          <a:p>
            <a: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Char char="○"/>
            </a:pPr>
            <a:r>
              <a:rPr lang="en-US" sz="1800">
                <a:solidFill>
                  <a:srgbClr val="EFEFEF"/>
                </a:solidFill>
              </a:rPr>
              <a:t>Size</a:t>
            </a:r>
            <a:endParaRPr sz="1800">
              <a:solidFill>
                <a:srgbClr val="EFEFEF"/>
              </a:solidFill>
            </a:endParaRPr>
          </a:p>
          <a:p>
            <a: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Char char="○"/>
            </a:pPr>
            <a:r>
              <a:rPr lang="en-US" sz="1800">
                <a:solidFill>
                  <a:srgbClr val="EFEFEF"/>
                </a:solidFill>
              </a:rPr>
              <a:t>Material stress/strain</a:t>
            </a:r>
            <a:endParaRPr sz="1800">
              <a:solidFill>
                <a:srgbClr val="EFEFEF"/>
              </a:solidFill>
            </a:endParaRPr>
          </a:p>
          <a:p>
            <a: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Char char="○"/>
            </a:pPr>
            <a:r>
              <a:rPr lang="en-US" sz="1800">
                <a:solidFill>
                  <a:srgbClr val="EFEFEF"/>
                </a:solidFill>
              </a:rPr>
              <a:t>Electrical component</a:t>
            </a:r>
            <a:endParaRPr sz="1800">
              <a:solidFill>
                <a:srgbClr val="EFEFEF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n-US"/>
              <a:t>Egg Collector</a:t>
            </a:r>
            <a:endParaRPr/>
          </a:p>
          <a:p>
            <a: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sz="1800"/>
              <a:t>Size/shape</a:t>
            </a:r>
            <a:endParaRPr sz="1800"/>
          </a:p>
          <a:p>
            <a: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sz="1800"/>
              <a:t>Weight</a:t>
            </a:r>
            <a:endParaRPr sz="1800"/>
          </a:p>
          <a:p>
            <a: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sz="1800"/>
              <a:t>Gravity</a:t>
            </a:r>
            <a:endParaRPr sz="1800"/>
          </a:p>
          <a:p>
            <a: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sz="1800"/>
              <a:t>Friction for ramp</a:t>
            </a:r>
            <a:endParaRPr sz="1800"/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340" name="Google Shape;340;p38"/>
          <p:cNvSpPr txBox="1">
            <a:spLocks noGrp="1"/>
          </p:cNvSpPr>
          <p:nvPr>
            <p:ph type="body" idx="2"/>
          </p:nvPr>
        </p:nvSpPr>
        <p:spPr>
          <a:xfrm>
            <a:off x="4174425" y="1271875"/>
            <a:ext cx="4904400" cy="474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Font typeface="Arial"/>
              <a:buChar char="➢"/>
            </a:pPr>
            <a:r>
              <a:rPr lang="en-US">
                <a:solidFill>
                  <a:srgbClr val="EFEFEF"/>
                </a:solidFill>
              </a:rPr>
              <a:t>Floor Cleaner</a:t>
            </a:r>
            <a:endParaRPr>
              <a:solidFill>
                <a:srgbClr val="EFEFEF"/>
              </a:solidFill>
            </a:endParaRPr>
          </a:p>
          <a:p>
            <a: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Char char="○"/>
            </a:pPr>
            <a:r>
              <a:rPr lang="en-US" sz="1800">
                <a:solidFill>
                  <a:srgbClr val="EFEFEF"/>
                </a:solidFill>
              </a:rPr>
              <a:t>Sensor for detecting obstacles</a:t>
            </a:r>
            <a:endParaRPr sz="1800">
              <a:solidFill>
                <a:srgbClr val="EFEFEF"/>
              </a:solidFill>
            </a:endParaRPr>
          </a:p>
          <a:p>
            <a: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Char char="○"/>
            </a:pPr>
            <a:r>
              <a:rPr lang="en-US" sz="1800">
                <a:solidFill>
                  <a:srgbClr val="EFEFEF"/>
                </a:solidFill>
              </a:rPr>
              <a:t>Friction</a:t>
            </a:r>
            <a:endParaRPr sz="1800">
              <a:solidFill>
                <a:srgbClr val="EFEFEF"/>
              </a:solidFill>
            </a:endParaRPr>
          </a:p>
          <a:p>
            <a: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Char char="○"/>
            </a:pPr>
            <a:r>
              <a:rPr lang="en-US" sz="1800">
                <a:solidFill>
                  <a:srgbClr val="EFEFEF"/>
                </a:solidFill>
              </a:rPr>
              <a:t>Electrical Component</a:t>
            </a:r>
            <a:endParaRPr sz="1800">
              <a:solidFill>
                <a:srgbClr val="EFEFEF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>
              <a:solidFill>
                <a:srgbClr val="EFEFEF"/>
              </a:solidFill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Char char="➢"/>
            </a:pPr>
            <a:r>
              <a:rPr lang="en-US">
                <a:solidFill>
                  <a:srgbClr val="EFEFEF"/>
                </a:solidFill>
              </a:rPr>
              <a:t>Food/Water Dispenser</a:t>
            </a:r>
            <a:endParaRPr>
              <a:solidFill>
                <a:srgbClr val="EFEFEF"/>
              </a:solidFill>
            </a:endParaRPr>
          </a:p>
          <a:p>
            <a: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Char char="○"/>
            </a:pPr>
            <a:r>
              <a:rPr lang="en-US" sz="1800">
                <a:solidFill>
                  <a:srgbClr val="EFEFEF"/>
                </a:solidFill>
              </a:rPr>
              <a:t>Weight</a:t>
            </a:r>
            <a:endParaRPr sz="1800">
              <a:solidFill>
                <a:srgbClr val="EFEFEF"/>
              </a:solidFill>
            </a:endParaRPr>
          </a:p>
          <a:p>
            <a: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Char char="○"/>
            </a:pPr>
            <a:r>
              <a:rPr lang="en-US" sz="1800">
                <a:solidFill>
                  <a:srgbClr val="EFEFEF"/>
                </a:solidFill>
              </a:rPr>
              <a:t>Gravity</a:t>
            </a:r>
            <a:endParaRPr sz="1800">
              <a:solidFill>
                <a:srgbClr val="EFEFEF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20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9"/>
          <p:cNvSpPr txBox="1">
            <a:spLocks noGrp="1"/>
          </p:cNvSpPr>
          <p:nvPr>
            <p:ph type="sldNum" idx="12"/>
          </p:nvPr>
        </p:nvSpPr>
        <p:spPr>
          <a:xfrm>
            <a:off x="8708569" y="6529849"/>
            <a:ext cx="370200" cy="219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  <p:sp>
        <p:nvSpPr>
          <p:cNvPr id="347" name="Google Shape;347;p39"/>
          <p:cNvSpPr txBox="1">
            <a:spLocks noGrp="1"/>
          </p:cNvSpPr>
          <p:nvPr>
            <p:ph type="title"/>
          </p:nvPr>
        </p:nvSpPr>
        <p:spPr>
          <a:xfrm>
            <a:off x="227025" y="274670"/>
            <a:ext cx="7923600" cy="69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Technical Analysis</a:t>
            </a:r>
            <a:endParaRPr/>
          </a:p>
        </p:txBody>
      </p:sp>
      <p:sp>
        <p:nvSpPr>
          <p:cNvPr id="348" name="Google Shape;348;p39"/>
          <p:cNvSpPr txBox="1">
            <a:spLocks noGrp="1"/>
          </p:cNvSpPr>
          <p:nvPr>
            <p:ph type="body" idx="1"/>
          </p:nvPr>
        </p:nvSpPr>
        <p:spPr>
          <a:xfrm>
            <a:off x="226200" y="808899"/>
            <a:ext cx="8691600" cy="5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r>
              <a:rPr lang="en-US" i="1"/>
              <a:t>Areas for Phase 2</a:t>
            </a:r>
            <a:endParaRPr i="1"/>
          </a:p>
        </p:txBody>
      </p:sp>
      <p:sp>
        <p:nvSpPr>
          <p:cNvPr id="349" name="Google Shape;349;p39"/>
          <p:cNvSpPr txBox="1">
            <a:spLocks noGrp="1"/>
          </p:cNvSpPr>
          <p:nvPr>
            <p:ph type="body" idx="2"/>
          </p:nvPr>
        </p:nvSpPr>
        <p:spPr>
          <a:xfrm>
            <a:off x="227025" y="1273900"/>
            <a:ext cx="4321500" cy="474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Char char="➢"/>
            </a:pPr>
            <a:r>
              <a:rPr lang="en-US">
                <a:solidFill>
                  <a:srgbClr val="EFEFEF"/>
                </a:solidFill>
              </a:rPr>
              <a:t>General Components</a:t>
            </a:r>
            <a:endParaRPr>
              <a:solidFill>
                <a:srgbClr val="EFEFEF"/>
              </a:solidFill>
            </a:endParaRPr>
          </a:p>
          <a:p>
            <a: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Char char="○"/>
            </a:pPr>
            <a:r>
              <a:rPr lang="en-US" sz="1800">
                <a:solidFill>
                  <a:srgbClr val="EFEFEF"/>
                </a:solidFill>
              </a:rPr>
              <a:t>Coop/Run size</a:t>
            </a:r>
            <a:endParaRPr sz="1800">
              <a:solidFill>
                <a:srgbClr val="EFEFEF"/>
              </a:solidFill>
            </a:endParaRPr>
          </a:p>
          <a:p>
            <a: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Char char="○"/>
            </a:pPr>
            <a:r>
              <a:rPr lang="en-US" sz="1800">
                <a:solidFill>
                  <a:srgbClr val="EFEFEF"/>
                </a:solidFill>
              </a:rPr>
              <a:t>Weight of the chickens</a:t>
            </a:r>
            <a:endParaRPr sz="1800">
              <a:solidFill>
                <a:srgbClr val="EFEFEF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>
              <a:solidFill>
                <a:srgbClr val="EFEFEF"/>
              </a:solidFill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Char char="➢"/>
            </a:pPr>
            <a:r>
              <a:rPr lang="en-US">
                <a:solidFill>
                  <a:srgbClr val="EFEFEF"/>
                </a:solidFill>
              </a:rPr>
              <a:t>Doors/Window</a:t>
            </a:r>
            <a:endParaRPr>
              <a:solidFill>
                <a:srgbClr val="EFEFEF"/>
              </a:solidFill>
            </a:endParaRPr>
          </a:p>
          <a:p>
            <a: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Char char="○"/>
            </a:pPr>
            <a:r>
              <a:rPr lang="en-US" sz="1800">
                <a:solidFill>
                  <a:srgbClr val="EFEFEF"/>
                </a:solidFill>
              </a:rPr>
              <a:t>Size</a:t>
            </a:r>
            <a:endParaRPr sz="1800">
              <a:solidFill>
                <a:srgbClr val="EFEFEF"/>
              </a:solidFill>
            </a:endParaRPr>
          </a:p>
          <a:p>
            <a: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Char char="○"/>
            </a:pPr>
            <a:r>
              <a:rPr lang="en-US" sz="1800">
                <a:solidFill>
                  <a:srgbClr val="EFEFEF"/>
                </a:solidFill>
              </a:rPr>
              <a:t>Material stress/strain</a:t>
            </a:r>
            <a:endParaRPr sz="1800">
              <a:solidFill>
                <a:srgbClr val="EFEFEF"/>
              </a:solidFill>
            </a:endParaRPr>
          </a:p>
          <a:p>
            <a: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Char char="○"/>
            </a:pPr>
            <a:r>
              <a:rPr lang="en-US" sz="1800">
                <a:solidFill>
                  <a:srgbClr val="EFEFEF"/>
                </a:solidFill>
              </a:rPr>
              <a:t>Electrical component</a:t>
            </a:r>
            <a:endParaRPr sz="1800">
              <a:solidFill>
                <a:srgbClr val="EFEFEF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>
              <a:solidFill>
                <a:srgbClr val="EFEFEF"/>
              </a:solidFill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Char char="➢"/>
            </a:pPr>
            <a:r>
              <a:rPr lang="en-US">
                <a:solidFill>
                  <a:srgbClr val="EFEFEF"/>
                </a:solidFill>
              </a:rPr>
              <a:t>Egg Collector</a:t>
            </a:r>
            <a:endParaRPr>
              <a:solidFill>
                <a:srgbClr val="EFEFEF"/>
              </a:solidFill>
            </a:endParaRPr>
          </a:p>
          <a:p>
            <a: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Char char="○"/>
            </a:pPr>
            <a:r>
              <a:rPr lang="en-US" sz="1800">
                <a:solidFill>
                  <a:srgbClr val="EFEFEF"/>
                </a:solidFill>
              </a:rPr>
              <a:t>Size/shape</a:t>
            </a:r>
            <a:endParaRPr sz="1800">
              <a:solidFill>
                <a:srgbClr val="EFEFEF"/>
              </a:solidFill>
            </a:endParaRPr>
          </a:p>
          <a:p>
            <a: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Char char="○"/>
            </a:pPr>
            <a:r>
              <a:rPr lang="en-US" sz="1800">
                <a:solidFill>
                  <a:srgbClr val="EFEFEF"/>
                </a:solidFill>
              </a:rPr>
              <a:t>Weight</a:t>
            </a:r>
            <a:endParaRPr sz="1800">
              <a:solidFill>
                <a:srgbClr val="EFEFEF"/>
              </a:solidFill>
            </a:endParaRPr>
          </a:p>
          <a:p>
            <a: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Char char="○"/>
            </a:pPr>
            <a:r>
              <a:rPr lang="en-US" sz="1800">
                <a:solidFill>
                  <a:srgbClr val="EFEFEF"/>
                </a:solidFill>
              </a:rPr>
              <a:t>Gravity</a:t>
            </a:r>
            <a:endParaRPr sz="1800">
              <a:solidFill>
                <a:srgbClr val="EFEFEF"/>
              </a:solidFill>
            </a:endParaRPr>
          </a:p>
          <a:p>
            <a: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Char char="○"/>
            </a:pPr>
            <a:r>
              <a:rPr lang="en-US" sz="1800">
                <a:solidFill>
                  <a:srgbClr val="EFEFEF"/>
                </a:solidFill>
              </a:rPr>
              <a:t>Friction for ramp</a:t>
            </a:r>
            <a:endParaRPr sz="1800">
              <a:solidFill>
                <a:srgbClr val="EFEFEF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350" name="Google Shape;350;p39"/>
          <p:cNvSpPr txBox="1">
            <a:spLocks noGrp="1"/>
          </p:cNvSpPr>
          <p:nvPr>
            <p:ph type="body" idx="2"/>
          </p:nvPr>
        </p:nvSpPr>
        <p:spPr>
          <a:xfrm>
            <a:off x="4174425" y="1271875"/>
            <a:ext cx="4904400" cy="474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➢"/>
            </a:pPr>
            <a:r>
              <a:rPr lang="en-US"/>
              <a:t>Floor Cleaner</a:t>
            </a:r>
            <a:endParaRPr/>
          </a:p>
          <a:p>
            <a: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sz="1800"/>
              <a:t>Sensor for detecting obstacles</a:t>
            </a:r>
            <a:endParaRPr sz="1800"/>
          </a:p>
          <a:p>
            <a: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sz="1800"/>
              <a:t>Electrical Component</a:t>
            </a:r>
            <a:endParaRPr sz="1800"/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Char char="➢"/>
            </a:pPr>
            <a:r>
              <a:rPr lang="en-US">
                <a:solidFill>
                  <a:srgbClr val="EFEFEF"/>
                </a:solidFill>
              </a:rPr>
              <a:t>Food/Water Dispenser</a:t>
            </a:r>
            <a:endParaRPr>
              <a:solidFill>
                <a:srgbClr val="EFEFEF"/>
              </a:solidFill>
            </a:endParaRPr>
          </a:p>
          <a:p>
            <a: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Char char="○"/>
            </a:pPr>
            <a:r>
              <a:rPr lang="en-US" sz="1800">
                <a:solidFill>
                  <a:srgbClr val="EFEFEF"/>
                </a:solidFill>
              </a:rPr>
              <a:t>Weight</a:t>
            </a:r>
            <a:endParaRPr sz="1800">
              <a:solidFill>
                <a:srgbClr val="EFEFEF"/>
              </a:solidFill>
            </a:endParaRPr>
          </a:p>
          <a:p>
            <a: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Char char="○"/>
            </a:pPr>
            <a:r>
              <a:rPr lang="en-US" sz="1800">
                <a:solidFill>
                  <a:srgbClr val="EFEFEF"/>
                </a:solidFill>
              </a:rPr>
              <a:t>Gravity</a:t>
            </a:r>
            <a:endParaRPr sz="1800">
              <a:solidFill>
                <a:srgbClr val="EFEFEF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20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40"/>
          <p:cNvSpPr txBox="1">
            <a:spLocks noGrp="1"/>
          </p:cNvSpPr>
          <p:nvPr>
            <p:ph type="sldNum" idx="12"/>
          </p:nvPr>
        </p:nvSpPr>
        <p:spPr>
          <a:xfrm>
            <a:off x="8708569" y="6529849"/>
            <a:ext cx="370200" cy="219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  <p:sp>
        <p:nvSpPr>
          <p:cNvPr id="357" name="Google Shape;357;p40"/>
          <p:cNvSpPr txBox="1">
            <a:spLocks noGrp="1"/>
          </p:cNvSpPr>
          <p:nvPr>
            <p:ph type="title"/>
          </p:nvPr>
        </p:nvSpPr>
        <p:spPr>
          <a:xfrm>
            <a:off x="227025" y="274670"/>
            <a:ext cx="7923600" cy="69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Technical Analysis</a:t>
            </a:r>
            <a:endParaRPr/>
          </a:p>
        </p:txBody>
      </p:sp>
      <p:sp>
        <p:nvSpPr>
          <p:cNvPr id="358" name="Google Shape;358;p40"/>
          <p:cNvSpPr txBox="1">
            <a:spLocks noGrp="1"/>
          </p:cNvSpPr>
          <p:nvPr>
            <p:ph type="body" idx="1"/>
          </p:nvPr>
        </p:nvSpPr>
        <p:spPr>
          <a:xfrm>
            <a:off x="226200" y="808899"/>
            <a:ext cx="8691600" cy="5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r>
              <a:rPr lang="en-US" i="1"/>
              <a:t>Areas for Phase 2</a:t>
            </a:r>
            <a:endParaRPr i="1"/>
          </a:p>
        </p:txBody>
      </p:sp>
      <p:sp>
        <p:nvSpPr>
          <p:cNvPr id="359" name="Google Shape;359;p40"/>
          <p:cNvSpPr txBox="1">
            <a:spLocks noGrp="1"/>
          </p:cNvSpPr>
          <p:nvPr>
            <p:ph type="body" idx="2"/>
          </p:nvPr>
        </p:nvSpPr>
        <p:spPr>
          <a:xfrm>
            <a:off x="227025" y="1273900"/>
            <a:ext cx="4321500" cy="474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Char char="➢"/>
            </a:pPr>
            <a:r>
              <a:rPr lang="en-US">
                <a:solidFill>
                  <a:srgbClr val="EFEFEF"/>
                </a:solidFill>
              </a:rPr>
              <a:t>General Components</a:t>
            </a:r>
            <a:endParaRPr>
              <a:solidFill>
                <a:srgbClr val="EFEFEF"/>
              </a:solidFill>
            </a:endParaRPr>
          </a:p>
          <a:p>
            <a: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Char char="○"/>
            </a:pPr>
            <a:r>
              <a:rPr lang="en-US" sz="1800">
                <a:solidFill>
                  <a:srgbClr val="EFEFEF"/>
                </a:solidFill>
              </a:rPr>
              <a:t>Coop/Run size</a:t>
            </a:r>
            <a:endParaRPr sz="1800">
              <a:solidFill>
                <a:srgbClr val="EFEFEF"/>
              </a:solidFill>
            </a:endParaRPr>
          </a:p>
          <a:p>
            <a: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Char char="○"/>
            </a:pPr>
            <a:r>
              <a:rPr lang="en-US" sz="1800">
                <a:solidFill>
                  <a:srgbClr val="EFEFEF"/>
                </a:solidFill>
              </a:rPr>
              <a:t>Weight of the chickens</a:t>
            </a:r>
            <a:endParaRPr sz="1800">
              <a:solidFill>
                <a:srgbClr val="EFEFEF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>
              <a:solidFill>
                <a:srgbClr val="EFEFEF"/>
              </a:solidFill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Char char="➢"/>
            </a:pPr>
            <a:r>
              <a:rPr lang="en-US">
                <a:solidFill>
                  <a:srgbClr val="EFEFEF"/>
                </a:solidFill>
              </a:rPr>
              <a:t>Doors/Window</a:t>
            </a:r>
            <a:endParaRPr>
              <a:solidFill>
                <a:srgbClr val="EFEFEF"/>
              </a:solidFill>
            </a:endParaRPr>
          </a:p>
          <a:p>
            <a: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Char char="○"/>
            </a:pPr>
            <a:r>
              <a:rPr lang="en-US" sz="1800">
                <a:solidFill>
                  <a:srgbClr val="EFEFEF"/>
                </a:solidFill>
              </a:rPr>
              <a:t>Size</a:t>
            </a:r>
            <a:endParaRPr sz="1800">
              <a:solidFill>
                <a:srgbClr val="EFEFEF"/>
              </a:solidFill>
            </a:endParaRPr>
          </a:p>
          <a:p>
            <a: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Char char="○"/>
            </a:pPr>
            <a:r>
              <a:rPr lang="en-US" sz="1800">
                <a:solidFill>
                  <a:srgbClr val="EFEFEF"/>
                </a:solidFill>
              </a:rPr>
              <a:t>Material stress/strain</a:t>
            </a:r>
            <a:endParaRPr sz="1800">
              <a:solidFill>
                <a:srgbClr val="EFEFEF"/>
              </a:solidFill>
            </a:endParaRPr>
          </a:p>
          <a:p>
            <a: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Char char="○"/>
            </a:pPr>
            <a:r>
              <a:rPr lang="en-US" sz="1800">
                <a:solidFill>
                  <a:srgbClr val="EFEFEF"/>
                </a:solidFill>
              </a:rPr>
              <a:t>Electrical component</a:t>
            </a:r>
            <a:endParaRPr sz="1800">
              <a:solidFill>
                <a:srgbClr val="EFEFEF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>
              <a:solidFill>
                <a:srgbClr val="EFEFEF"/>
              </a:solidFill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Char char="➢"/>
            </a:pPr>
            <a:r>
              <a:rPr lang="en-US">
                <a:solidFill>
                  <a:srgbClr val="EFEFEF"/>
                </a:solidFill>
              </a:rPr>
              <a:t>Egg Collector</a:t>
            </a:r>
            <a:endParaRPr>
              <a:solidFill>
                <a:srgbClr val="EFEFEF"/>
              </a:solidFill>
            </a:endParaRPr>
          </a:p>
          <a:p>
            <a: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Char char="○"/>
            </a:pPr>
            <a:r>
              <a:rPr lang="en-US" sz="1800">
                <a:solidFill>
                  <a:srgbClr val="EFEFEF"/>
                </a:solidFill>
              </a:rPr>
              <a:t>Size/shape</a:t>
            </a:r>
            <a:endParaRPr sz="1800">
              <a:solidFill>
                <a:srgbClr val="EFEFEF"/>
              </a:solidFill>
            </a:endParaRPr>
          </a:p>
          <a:p>
            <a: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Char char="○"/>
            </a:pPr>
            <a:r>
              <a:rPr lang="en-US" sz="1800">
                <a:solidFill>
                  <a:srgbClr val="EFEFEF"/>
                </a:solidFill>
              </a:rPr>
              <a:t>Weight</a:t>
            </a:r>
            <a:endParaRPr sz="1800">
              <a:solidFill>
                <a:srgbClr val="EFEFEF"/>
              </a:solidFill>
            </a:endParaRPr>
          </a:p>
          <a:p>
            <a: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Char char="○"/>
            </a:pPr>
            <a:r>
              <a:rPr lang="en-US" sz="1800">
                <a:solidFill>
                  <a:srgbClr val="EFEFEF"/>
                </a:solidFill>
              </a:rPr>
              <a:t>Gravity</a:t>
            </a:r>
            <a:endParaRPr sz="1800">
              <a:solidFill>
                <a:srgbClr val="EFEFEF"/>
              </a:solidFill>
            </a:endParaRPr>
          </a:p>
          <a:p>
            <a: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Char char="○"/>
            </a:pPr>
            <a:r>
              <a:rPr lang="en-US" sz="1800">
                <a:solidFill>
                  <a:srgbClr val="EFEFEF"/>
                </a:solidFill>
              </a:rPr>
              <a:t>Friction for ramp</a:t>
            </a:r>
            <a:endParaRPr sz="1800">
              <a:solidFill>
                <a:srgbClr val="EFEFEF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360" name="Google Shape;360;p40"/>
          <p:cNvSpPr txBox="1">
            <a:spLocks noGrp="1"/>
          </p:cNvSpPr>
          <p:nvPr>
            <p:ph type="body" idx="2"/>
          </p:nvPr>
        </p:nvSpPr>
        <p:spPr>
          <a:xfrm>
            <a:off x="4174425" y="1271875"/>
            <a:ext cx="4904400" cy="474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Font typeface="Arial"/>
              <a:buChar char="➢"/>
            </a:pPr>
            <a:r>
              <a:rPr lang="en-US">
                <a:solidFill>
                  <a:srgbClr val="EFEFEF"/>
                </a:solidFill>
              </a:rPr>
              <a:t>Floor Cleaner</a:t>
            </a:r>
            <a:endParaRPr>
              <a:solidFill>
                <a:srgbClr val="EFEFEF"/>
              </a:solidFill>
            </a:endParaRPr>
          </a:p>
          <a:p>
            <a: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Char char="○"/>
            </a:pPr>
            <a:r>
              <a:rPr lang="en-US" sz="1800">
                <a:solidFill>
                  <a:srgbClr val="EFEFEF"/>
                </a:solidFill>
              </a:rPr>
              <a:t>Sensor for detecting obstacles</a:t>
            </a:r>
            <a:endParaRPr sz="1800">
              <a:solidFill>
                <a:srgbClr val="EFEFEF"/>
              </a:solidFill>
            </a:endParaRPr>
          </a:p>
          <a:p>
            <a: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Char char="○"/>
            </a:pPr>
            <a:r>
              <a:rPr lang="en-US" sz="1800">
                <a:solidFill>
                  <a:srgbClr val="EFEFEF"/>
                </a:solidFill>
              </a:rPr>
              <a:t>Friction</a:t>
            </a:r>
            <a:endParaRPr sz="1800">
              <a:solidFill>
                <a:srgbClr val="EFEFEF"/>
              </a:solidFill>
            </a:endParaRPr>
          </a:p>
          <a:p>
            <a: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Char char="○"/>
            </a:pPr>
            <a:r>
              <a:rPr lang="en-US" sz="1800">
                <a:solidFill>
                  <a:srgbClr val="EFEFEF"/>
                </a:solidFill>
              </a:rPr>
              <a:t>Electrical Component</a:t>
            </a:r>
            <a:endParaRPr sz="1800">
              <a:solidFill>
                <a:srgbClr val="EFEFEF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➢"/>
            </a:pPr>
            <a:r>
              <a:rPr lang="en-US">
                <a:solidFill>
                  <a:srgbClr val="000000"/>
                </a:solidFill>
              </a:rPr>
              <a:t>Food/Water Dispenser</a:t>
            </a:r>
            <a:endParaRPr>
              <a:solidFill>
                <a:srgbClr val="000000"/>
              </a:solidFill>
            </a:endParaRPr>
          </a:p>
          <a:p>
            <a: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en-US" sz="1800">
                <a:solidFill>
                  <a:srgbClr val="000000"/>
                </a:solidFill>
              </a:rPr>
              <a:t>Weight</a:t>
            </a:r>
            <a:endParaRPr sz="1800">
              <a:solidFill>
                <a:srgbClr val="000000"/>
              </a:solidFill>
            </a:endParaRPr>
          </a:p>
          <a:p>
            <a: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en-US" sz="1800">
                <a:solidFill>
                  <a:srgbClr val="000000"/>
                </a:solidFill>
              </a:rPr>
              <a:t>Gravity</a:t>
            </a:r>
            <a:endParaRPr sz="1800">
              <a:solidFill>
                <a:srgbClr val="000000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20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41"/>
          <p:cNvSpPr txBox="1">
            <a:spLocks noGrp="1"/>
          </p:cNvSpPr>
          <p:nvPr>
            <p:ph type="sldNum" idx="12"/>
          </p:nvPr>
        </p:nvSpPr>
        <p:spPr>
          <a:xfrm>
            <a:off x="8708569" y="6529849"/>
            <a:ext cx="370200" cy="21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29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6" name="Google Shape;366;p41"/>
          <p:cNvSpPr txBox="1">
            <a:spLocks noGrp="1"/>
          </p:cNvSpPr>
          <p:nvPr>
            <p:ph type="title"/>
          </p:nvPr>
        </p:nvSpPr>
        <p:spPr>
          <a:xfrm>
            <a:off x="331288" y="253788"/>
            <a:ext cx="7923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entury Gothic"/>
              <a:buNone/>
            </a:pPr>
            <a:r>
              <a:rPr lang="en-US"/>
              <a:t>Project Plan - </a:t>
            </a:r>
            <a:r>
              <a:rPr lang="en-US" sz="3000" b="0" i="1"/>
              <a:t>Deliverables Completed</a:t>
            </a:r>
            <a:r>
              <a:rPr lang="en-US"/>
              <a:t> </a:t>
            </a:r>
            <a:endParaRPr sz="3400" b="1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67" name="Google Shape;367;p41"/>
          <p:cNvSpPr txBox="1"/>
          <p:nvPr/>
        </p:nvSpPr>
        <p:spPr>
          <a:xfrm>
            <a:off x="2356525" y="1563463"/>
            <a:ext cx="1838700" cy="23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41"/>
          <p:cNvSpPr txBox="1"/>
          <p:nvPr/>
        </p:nvSpPr>
        <p:spPr>
          <a:xfrm>
            <a:off x="143225" y="943050"/>
            <a:ext cx="3977100" cy="5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i="1">
                <a:latin typeface="Century Gothic"/>
                <a:ea typeface="Century Gothic"/>
                <a:cs typeface="Century Gothic"/>
                <a:sym typeface="Century Gothic"/>
              </a:rPr>
              <a:t>Phase 1 Deliverables</a:t>
            </a:r>
            <a:endParaRPr sz="2000" i="1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Char char="➢"/>
            </a:pPr>
            <a:r>
              <a:rPr lang="en-US" sz="1800">
                <a:latin typeface="Century Gothic"/>
                <a:ea typeface="Century Gothic"/>
                <a:cs typeface="Century Gothic"/>
                <a:sym typeface="Century Gothic"/>
              </a:rPr>
              <a:t>Defining the motivation</a:t>
            </a: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Char char="➢"/>
            </a:pPr>
            <a:r>
              <a:rPr lang="en-US" sz="1800">
                <a:latin typeface="Century Gothic"/>
                <a:ea typeface="Century Gothic"/>
                <a:cs typeface="Century Gothic"/>
                <a:sym typeface="Century Gothic"/>
              </a:rPr>
              <a:t>Goals</a:t>
            </a: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Char char="➢"/>
            </a:pPr>
            <a:r>
              <a:rPr lang="en-US" sz="1800">
                <a:latin typeface="Century Gothic"/>
                <a:ea typeface="Century Gothic"/>
                <a:cs typeface="Century Gothic"/>
                <a:sym typeface="Century Gothic"/>
              </a:rPr>
              <a:t>Major Issues with development</a:t>
            </a: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Char char="➢"/>
            </a:pPr>
            <a:r>
              <a:rPr lang="en-US" sz="1800">
                <a:latin typeface="Century Gothic"/>
                <a:ea typeface="Century Gothic"/>
                <a:cs typeface="Century Gothic"/>
                <a:sym typeface="Century Gothic"/>
              </a:rPr>
              <a:t>State of the Art Technology Review</a:t>
            </a: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Char char="➢"/>
            </a:pPr>
            <a:r>
              <a:rPr lang="en-US" sz="1800">
                <a:latin typeface="Century Gothic"/>
                <a:ea typeface="Century Gothic"/>
                <a:cs typeface="Century Gothic"/>
                <a:sym typeface="Century Gothic"/>
              </a:rPr>
              <a:t>Researching Commercial Applications</a:t>
            </a: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Char char="➢"/>
            </a:pPr>
            <a:r>
              <a:rPr lang="en-US" sz="1800">
                <a:latin typeface="Century Gothic"/>
                <a:ea typeface="Century Gothic"/>
                <a:cs typeface="Century Gothic"/>
                <a:sym typeface="Century Gothic"/>
              </a:rPr>
              <a:t>Needs and Specs</a:t>
            </a: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Char char="➢"/>
            </a:pPr>
            <a:r>
              <a:rPr lang="en-US" sz="1800">
                <a:latin typeface="Century Gothic"/>
                <a:ea typeface="Century Gothic"/>
                <a:cs typeface="Century Gothic"/>
                <a:sym typeface="Century Gothic"/>
              </a:rPr>
              <a:t>Stakeholder Analysis</a:t>
            </a: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Char char="➢"/>
            </a:pPr>
            <a:r>
              <a:rPr lang="en-US" sz="1800">
                <a:latin typeface="Century Gothic"/>
                <a:ea typeface="Century Gothic"/>
                <a:cs typeface="Century Gothic"/>
                <a:sym typeface="Century Gothic"/>
              </a:rPr>
              <a:t>Concept Generation and Selection</a:t>
            </a: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EFEFE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Phase 2 Deliverables</a:t>
            </a:r>
            <a:endParaRPr sz="1800">
              <a:solidFill>
                <a:srgbClr val="EFEFE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Font typeface="Century Gothic"/>
              <a:buChar char="➢"/>
            </a:pPr>
            <a:r>
              <a:rPr lang="en-US" sz="1800">
                <a:solidFill>
                  <a:srgbClr val="EFEFE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Technology Analysis</a:t>
            </a:r>
            <a:endParaRPr sz="1800">
              <a:solidFill>
                <a:srgbClr val="EFEFE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EFEFE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Phase 3 Deliverables</a:t>
            </a:r>
            <a:endParaRPr sz="1800">
              <a:solidFill>
                <a:srgbClr val="EFEFE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Font typeface="Century Gothic"/>
              <a:buChar char="➢"/>
            </a:pPr>
            <a:r>
              <a:rPr lang="en-US" sz="1800">
                <a:solidFill>
                  <a:srgbClr val="EFEFE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Pre-Prototype Phase</a:t>
            </a:r>
            <a:endParaRPr sz="1800">
              <a:solidFill>
                <a:srgbClr val="EFEFE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Font typeface="Century Gothic"/>
              <a:buChar char="➢"/>
            </a:pPr>
            <a:r>
              <a:rPr lang="en-US" sz="1800">
                <a:solidFill>
                  <a:srgbClr val="EFEFE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Project Planning</a:t>
            </a:r>
            <a:endParaRPr sz="1800">
              <a:solidFill>
                <a:srgbClr val="EFEFE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69" name="Google Shape;36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95225" y="2122875"/>
            <a:ext cx="4643976" cy="26122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5"/>
          <p:cNvSpPr txBox="1"/>
          <p:nvPr/>
        </p:nvSpPr>
        <p:spPr>
          <a:xfrm>
            <a:off x="383858" y="846138"/>
            <a:ext cx="5780400" cy="475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Char char="➢"/>
            </a:pPr>
            <a:r>
              <a:rPr lang="en-US" sz="1800" dirty="0">
                <a:latin typeface="Century Gothic"/>
                <a:ea typeface="Century Gothic"/>
                <a:cs typeface="Century Gothic"/>
                <a:sym typeface="Century Gothic"/>
              </a:rPr>
              <a:t>Backyard Chicken Coops are Becoming More Popular</a:t>
            </a:r>
            <a:endParaRPr sz="1800" dirty="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marR="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Char char="➢"/>
            </a:pPr>
            <a:r>
              <a:rPr lang="en-US" sz="1800" dirty="0">
                <a:latin typeface="Century Gothic"/>
                <a:ea typeface="Century Gothic"/>
                <a:cs typeface="Century Gothic"/>
                <a:sym typeface="Century Gothic"/>
              </a:rPr>
              <a:t>Daily Tasks and Constant Attention Required</a:t>
            </a:r>
            <a:endParaRPr sz="1800" dirty="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marR="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Char char="➢"/>
            </a:pPr>
            <a:r>
              <a:rPr lang="en-US" sz="1800" dirty="0">
                <a:latin typeface="Century Gothic"/>
                <a:ea typeface="Century Gothic"/>
                <a:cs typeface="Century Gothic"/>
                <a:sym typeface="Century Gothic"/>
              </a:rPr>
              <a:t>Cannot Leave the Coop for an Extended Period of Time</a:t>
            </a:r>
            <a:endParaRPr sz="1800" dirty="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marR="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Char char="➢"/>
            </a:pPr>
            <a:r>
              <a:rPr lang="en-US" sz="1800" dirty="0">
                <a:latin typeface="Century Gothic"/>
                <a:ea typeface="Century Gothic"/>
                <a:cs typeface="Century Gothic"/>
                <a:sym typeface="Century Gothic"/>
              </a:rPr>
              <a:t>2014 Poultry Science Article</a:t>
            </a:r>
            <a:endParaRPr sz="1800" dirty="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914400" marR="0" lvl="1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Char char="○"/>
            </a:pPr>
            <a:r>
              <a:rPr lang="en-US" sz="1800" dirty="0">
                <a:latin typeface="Century Gothic"/>
                <a:ea typeface="Century Gothic"/>
                <a:cs typeface="Century Gothic"/>
                <a:sym typeface="Century Gothic"/>
              </a:rPr>
              <a:t>13% of respondents said there is a “lack of reliable ‘chicken sitters’ when going on vacation”</a:t>
            </a:r>
            <a:endParaRPr sz="1800" dirty="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4" name="Google Shape;114;p15"/>
          <p:cNvSpPr txBox="1">
            <a:spLocks noGrp="1"/>
          </p:cNvSpPr>
          <p:nvPr>
            <p:ph type="sldNum" idx="12"/>
          </p:nvPr>
        </p:nvSpPr>
        <p:spPr>
          <a:xfrm>
            <a:off x="8708569" y="6529849"/>
            <a:ext cx="370200" cy="21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15"/>
          <p:cNvSpPr txBox="1">
            <a:spLocks noGrp="1"/>
          </p:cNvSpPr>
          <p:nvPr>
            <p:ph type="title"/>
          </p:nvPr>
        </p:nvSpPr>
        <p:spPr>
          <a:xfrm>
            <a:off x="227013" y="274638"/>
            <a:ext cx="7923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entury Gothic"/>
              <a:buNone/>
            </a:pPr>
            <a:r>
              <a:rPr lang="en-US"/>
              <a:t>Motivation</a:t>
            </a:r>
            <a:endParaRPr sz="3400" b="1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16" name="Google Shape;11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65950" y="2199448"/>
            <a:ext cx="2662075" cy="266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42"/>
          <p:cNvSpPr txBox="1">
            <a:spLocks noGrp="1"/>
          </p:cNvSpPr>
          <p:nvPr>
            <p:ph type="sldNum" idx="12"/>
          </p:nvPr>
        </p:nvSpPr>
        <p:spPr>
          <a:xfrm>
            <a:off x="8708569" y="6529849"/>
            <a:ext cx="370200" cy="21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30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5" name="Google Shape;375;p42"/>
          <p:cNvSpPr txBox="1">
            <a:spLocks noGrp="1"/>
          </p:cNvSpPr>
          <p:nvPr>
            <p:ph type="title"/>
          </p:nvPr>
        </p:nvSpPr>
        <p:spPr>
          <a:xfrm>
            <a:off x="331288" y="253788"/>
            <a:ext cx="7923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entury Gothic"/>
              <a:buNone/>
            </a:pPr>
            <a:r>
              <a:rPr lang="en-US"/>
              <a:t>Project Plan - </a:t>
            </a:r>
            <a:r>
              <a:rPr lang="en-US" sz="2600" b="0" i="1"/>
              <a:t>Deliverables Moving Forward</a:t>
            </a:r>
            <a:r>
              <a:rPr lang="en-US" sz="2600"/>
              <a:t> </a:t>
            </a:r>
            <a:endParaRPr sz="2600" b="1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76" name="Google Shape;376;p42"/>
          <p:cNvSpPr txBox="1"/>
          <p:nvPr/>
        </p:nvSpPr>
        <p:spPr>
          <a:xfrm>
            <a:off x="2356525" y="1563463"/>
            <a:ext cx="1838700" cy="23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" name="Google Shape;377;p42"/>
          <p:cNvSpPr txBox="1"/>
          <p:nvPr/>
        </p:nvSpPr>
        <p:spPr>
          <a:xfrm>
            <a:off x="143225" y="943050"/>
            <a:ext cx="3977100" cy="5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i="1">
                <a:solidFill>
                  <a:srgbClr val="EFEFE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Phase 1 Deliverables</a:t>
            </a:r>
            <a:endParaRPr sz="2000" i="1">
              <a:solidFill>
                <a:srgbClr val="EFEFE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Font typeface="Century Gothic"/>
              <a:buChar char="➢"/>
            </a:pPr>
            <a:r>
              <a:rPr lang="en-US" sz="1800">
                <a:solidFill>
                  <a:srgbClr val="EFEFE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Defining the motivation</a:t>
            </a:r>
            <a:endParaRPr sz="1800">
              <a:solidFill>
                <a:srgbClr val="EFEFE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Font typeface="Century Gothic"/>
              <a:buChar char="➢"/>
            </a:pPr>
            <a:r>
              <a:rPr lang="en-US" sz="1800">
                <a:solidFill>
                  <a:srgbClr val="EFEFE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Goals</a:t>
            </a:r>
            <a:endParaRPr sz="1800">
              <a:solidFill>
                <a:srgbClr val="EFEFE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Font typeface="Century Gothic"/>
              <a:buChar char="➢"/>
            </a:pPr>
            <a:r>
              <a:rPr lang="en-US" sz="1800">
                <a:solidFill>
                  <a:srgbClr val="EFEFE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Major Issues with development</a:t>
            </a:r>
            <a:endParaRPr sz="1800">
              <a:solidFill>
                <a:srgbClr val="EFEFE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Font typeface="Century Gothic"/>
              <a:buChar char="➢"/>
            </a:pPr>
            <a:r>
              <a:rPr lang="en-US" sz="1800">
                <a:solidFill>
                  <a:srgbClr val="EFEFE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State of the Art Technology Review</a:t>
            </a:r>
            <a:endParaRPr sz="1800">
              <a:solidFill>
                <a:srgbClr val="EFEFE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Font typeface="Century Gothic"/>
              <a:buChar char="➢"/>
            </a:pPr>
            <a:r>
              <a:rPr lang="en-US" sz="1800">
                <a:solidFill>
                  <a:srgbClr val="EFEFE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Researching Commercial Applications</a:t>
            </a:r>
            <a:endParaRPr sz="1800">
              <a:solidFill>
                <a:srgbClr val="EFEFE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Font typeface="Century Gothic"/>
              <a:buChar char="➢"/>
            </a:pPr>
            <a:r>
              <a:rPr lang="en-US" sz="1800">
                <a:solidFill>
                  <a:srgbClr val="EFEFE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Needs and Specs</a:t>
            </a:r>
            <a:endParaRPr sz="1800">
              <a:solidFill>
                <a:srgbClr val="EFEFE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Font typeface="Century Gothic"/>
              <a:buChar char="➢"/>
            </a:pPr>
            <a:r>
              <a:rPr lang="en-US" sz="1800">
                <a:solidFill>
                  <a:srgbClr val="EFEFE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Stakeholder Analysis</a:t>
            </a:r>
            <a:endParaRPr sz="1800">
              <a:solidFill>
                <a:srgbClr val="EFEFE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Font typeface="Century Gothic"/>
              <a:buChar char="➢"/>
            </a:pPr>
            <a:r>
              <a:rPr lang="en-US" sz="1800">
                <a:solidFill>
                  <a:srgbClr val="EFEFE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Concept Generation and Selection</a:t>
            </a:r>
            <a:endParaRPr sz="1800">
              <a:solidFill>
                <a:srgbClr val="EFEFE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i="1">
                <a:latin typeface="Century Gothic"/>
                <a:ea typeface="Century Gothic"/>
                <a:cs typeface="Century Gothic"/>
                <a:sym typeface="Century Gothic"/>
              </a:rPr>
              <a:t>Phase 2 Deliverables</a:t>
            </a:r>
            <a:endParaRPr sz="2000" i="1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Char char="➢"/>
            </a:pPr>
            <a:r>
              <a:rPr lang="en-US" sz="1800">
                <a:latin typeface="Century Gothic"/>
                <a:ea typeface="Century Gothic"/>
                <a:cs typeface="Century Gothic"/>
                <a:sym typeface="Century Gothic"/>
              </a:rPr>
              <a:t>Technology Analysis</a:t>
            </a: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i="1">
                <a:latin typeface="Century Gothic"/>
                <a:ea typeface="Century Gothic"/>
                <a:cs typeface="Century Gothic"/>
                <a:sym typeface="Century Gothic"/>
              </a:rPr>
              <a:t>Phase 3 Deliverables</a:t>
            </a:r>
            <a:endParaRPr sz="2000" i="1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Char char="➢"/>
            </a:pPr>
            <a:r>
              <a:rPr lang="en-US" sz="1800">
                <a:latin typeface="Century Gothic"/>
                <a:ea typeface="Century Gothic"/>
                <a:cs typeface="Century Gothic"/>
                <a:sym typeface="Century Gothic"/>
              </a:rPr>
              <a:t>Pre-Prototype Phase</a:t>
            </a: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Char char="➢"/>
            </a:pPr>
            <a:r>
              <a:rPr lang="en-US" sz="1800">
                <a:latin typeface="Century Gothic"/>
                <a:ea typeface="Century Gothic"/>
                <a:cs typeface="Century Gothic"/>
                <a:sym typeface="Century Gothic"/>
              </a:rPr>
              <a:t>Project Planning</a:t>
            </a: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78" name="Google Shape;378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95225" y="2122875"/>
            <a:ext cx="4643976" cy="26122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43"/>
          <p:cNvSpPr txBox="1">
            <a:spLocks noGrp="1"/>
          </p:cNvSpPr>
          <p:nvPr>
            <p:ph type="sldNum" idx="12"/>
          </p:nvPr>
        </p:nvSpPr>
        <p:spPr>
          <a:xfrm>
            <a:off x="8708569" y="6529849"/>
            <a:ext cx="370200" cy="21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31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4" name="Google Shape;384;p43"/>
          <p:cNvSpPr txBox="1">
            <a:spLocks noGrp="1"/>
          </p:cNvSpPr>
          <p:nvPr>
            <p:ph type="title"/>
          </p:nvPr>
        </p:nvSpPr>
        <p:spPr>
          <a:xfrm>
            <a:off x="227013" y="160563"/>
            <a:ext cx="7923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entury Gothic"/>
              <a:buNone/>
            </a:pPr>
            <a:r>
              <a:rPr lang="en-US"/>
              <a:t>Project Plan - Gantt Chart</a:t>
            </a:r>
            <a:endParaRPr sz="3400" b="1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85" name="Google Shape;385;p43"/>
          <p:cNvSpPr txBox="1"/>
          <p:nvPr/>
        </p:nvSpPr>
        <p:spPr>
          <a:xfrm>
            <a:off x="2356525" y="1563463"/>
            <a:ext cx="1838700" cy="23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86" name="Google Shape;386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025" y="900176"/>
            <a:ext cx="4680651" cy="5153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60407" y="2241013"/>
            <a:ext cx="4118367" cy="23759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44"/>
          <p:cNvSpPr txBox="1">
            <a:spLocks noGrp="1"/>
          </p:cNvSpPr>
          <p:nvPr>
            <p:ph type="sldNum" idx="12"/>
          </p:nvPr>
        </p:nvSpPr>
        <p:spPr>
          <a:xfrm>
            <a:off x="8708569" y="6529849"/>
            <a:ext cx="370200" cy="21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32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3" name="Google Shape;393;p44"/>
          <p:cNvSpPr txBox="1">
            <a:spLocks noGrp="1"/>
          </p:cNvSpPr>
          <p:nvPr>
            <p:ph type="title"/>
          </p:nvPr>
        </p:nvSpPr>
        <p:spPr>
          <a:xfrm>
            <a:off x="227013" y="274638"/>
            <a:ext cx="7923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entury Gothic"/>
              <a:buNone/>
            </a:pPr>
            <a:r>
              <a:rPr lang="en-US"/>
              <a:t>Project Plan - Budget 1</a:t>
            </a:r>
            <a:endParaRPr sz="3400" b="1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94" name="Google Shape;394;p44"/>
          <p:cNvSpPr txBox="1"/>
          <p:nvPr/>
        </p:nvSpPr>
        <p:spPr>
          <a:xfrm>
            <a:off x="2356525" y="1563463"/>
            <a:ext cx="1838700" cy="23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395" name="Google Shape;395;p44"/>
          <p:cNvGraphicFramePr/>
          <p:nvPr/>
        </p:nvGraphicFramePr>
        <p:xfrm>
          <a:off x="1333500" y="1315450"/>
          <a:ext cx="6477000" cy="3972568"/>
        </p:xfrm>
        <a:graphic>
          <a:graphicData uri="http://schemas.openxmlformats.org/drawingml/2006/table">
            <a:tbl>
              <a:tblPr>
                <a:noFill/>
                <a:tableStyleId>{1C4074BC-AEFE-441A-9011-2FA4338FB2FA}</a:tableStyleId>
              </a:tblPr>
              <a:tblGrid>
                <a:gridCol w="1933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1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71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191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/>
                        <a:t>Component</a:t>
                      </a:r>
                      <a:endParaRPr sz="1000" b="1"/>
                    </a:p>
                  </a:txBody>
                  <a:tcPr marL="25400" marR="25400" marT="25400" marB="25400" anchor="b">
                    <a:lnL w="95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/>
                        <a:t>Function of Component</a:t>
                      </a:r>
                      <a:endParaRPr sz="1000" b="1"/>
                    </a:p>
                  </a:txBody>
                  <a:tcPr marL="25400" marR="25400" marT="25400" marB="25400" anchor="b">
                    <a:lnL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/>
                        <a:t>Estimated Cost</a:t>
                      </a:r>
                      <a:endParaRPr sz="1000" b="1"/>
                    </a:p>
                  </a:txBody>
                  <a:tcPr marL="25400" marR="25400" marT="25400" marB="25400" anchor="b">
                    <a:lnL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Wood</a:t>
                      </a:r>
                      <a:endParaRPr sz="1000"/>
                    </a:p>
                  </a:txBody>
                  <a:tcPr marL="25400" marR="25400" marT="25400" marB="25400" anchor="b">
                    <a:lnL w="95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Coop Exterior Walls</a:t>
                      </a:r>
                      <a:endParaRPr sz="1000"/>
                    </a:p>
                  </a:txBody>
                  <a:tcPr marL="25400" marR="25400" marT="25400" marB="25400" anchor="b">
                    <a:lnL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$100.00</a:t>
                      </a:r>
                      <a:endParaRPr sz="1000"/>
                    </a:p>
                  </a:txBody>
                  <a:tcPr marL="25400" marR="25400" marT="25400" marB="25400" anchor="b">
                    <a:lnL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Brush</a:t>
                      </a:r>
                      <a:endParaRPr sz="1000"/>
                    </a:p>
                  </a:txBody>
                  <a:tcPr marL="25400" marR="25400" marT="25400" marB="25400" anchor="b">
                    <a:lnL w="95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Poop Cleanup</a:t>
                      </a:r>
                      <a:endParaRPr sz="1000"/>
                    </a:p>
                  </a:txBody>
                  <a:tcPr marL="25400" marR="25400" marT="25400" marB="25400" anchor="b">
                    <a:lnL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$20.00</a:t>
                      </a:r>
                      <a:endParaRPr sz="1000"/>
                    </a:p>
                  </a:txBody>
                  <a:tcPr marL="25400" marR="25400" marT="25400" marB="25400" anchor="b">
                    <a:lnL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Metal</a:t>
                      </a:r>
                      <a:endParaRPr sz="1000"/>
                    </a:p>
                  </a:txBody>
                  <a:tcPr marL="25400" marR="25400" marT="25400" marB="25400" anchor="b">
                    <a:lnL w="95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Run Enclosure</a:t>
                      </a:r>
                      <a:endParaRPr sz="1000"/>
                    </a:p>
                  </a:txBody>
                  <a:tcPr marL="25400" marR="25400" marT="25400" marB="25400" anchor="b">
                    <a:lnL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$50.00</a:t>
                      </a:r>
                      <a:endParaRPr sz="1000"/>
                    </a:p>
                  </a:txBody>
                  <a:tcPr marL="25400" marR="25400" marT="25400" marB="25400" anchor="b">
                    <a:lnL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Foam</a:t>
                      </a:r>
                      <a:endParaRPr sz="1000"/>
                    </a:p>
                  </a:txBody>
                  <a:tcPr marL="25400" marR="25400" marT="25400" marB="25400" anchor="b">
                    <a:lnL w="95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Egg Hatching</a:t>
                      </a:r>
                      <a:endParaRPr sz="1000"/>
                    </a:p>
                  </a:txBody>
                  <a:tcPr marL="25400" marR="25400" marT="25400" marB="25400" anchor="b">
                    <a:lnL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$10.00</a:t>
                      </a:r>
                      <a:endParaRPr sz="1000"/>
                    </a:p>
                  </a:txBody>
                  <a:tcPr marL="25400" marR="25400" marT="25400" marB="25400" anchor="b">
                    <a:lnL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Light Sensor</a:t>
                      </a:r>
                      <a:endParaRPr sz="1000"/>
                    </a:p>
                  </a:txBody>
                  <a:tcPr marL="25400" marR="25400" marT="25400" marB="25400" anchor="b">
                    <a:lnL w="95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For Garage Doors</a:t>
                      </a:r>
                      <a:endParaRPr sz="1000"/>
                    </a:p>
                  </a:txBody>
                  <a:tcPr marL="25400" marR="25400" marT="25400" marB="25400" anchor="b">
                    <a:lnL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$20.00</a:t>
                      </a:r>
                      <a:endParaRPr sz="1000"/>
                    </a:p>
                  </a:txBody>
                  <a:tcPr marL="25400" marR="25400" marT="25400" marB="25400" anchor="b">
                    <a:lnL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Baby cam</a:t>
                      </a:r>
                      <a:endParaRPr sz="1000"/>
                    </a:p>
                  </a:txBody>
                  <a:tcPr marL="25400" marR="25400" marT="25400" marB="25400" anchor="b">
                    <a:lnL w="95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To monitor chickens</a:t>
                      </a:r>
                      <a:endParaRPr sz="1000"/>
                    </a:p>
                  </a:txBody>
                  <a:tcPr marL="25400" marR="25400" marT="25400" marB="25400" anchor="b">
                    <a:lnL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$30.00</a:t>
                      </a:r>
                      <a:endParaRPr sz="1000"/>
                    </a:p>
                  </a:txBody>
                  <a:tcPr marL="25400" marR="25400" marT="25400" marB="25400" anchor="b">
                    <a:lnL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Glass</a:t>
                      </a:r>
                      <a:endParaRPr sz="1000"/>
                    </a:p>
                  </a:txBody>
                  <a:tcPr marL="25400" marR="25400" marT="25400" marB="25400" anchor="b">
                    <a:lnL w="95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Windows</a:t>
                      </a:r>
                      <a:endParaRPr sz="1000"/>
                    </a:p>
                  </a:txBody>
                  <a:tcPr marL="25400" marR="25400" marT="25400" marB="25400" anchor="b">
                    <a:lnL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$20.00</a:t>
                      </a:r>
                      <a:endParaRPr sz="1000"/>
                    </a:p>
                  </a:txBody>
                  <a:tcPr marL="25400" marR="25400" marT="25400" marB="25400" anchor="b">
                    <a:lnL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Metal</a:t>
                      </a:r>
                      <a:endParaRPr sz="1000"/>
                    </a:p>
                  </a:txBody>
                  <a:tcPr marL="25400" marR="25400" marT="25400" marB="25400" anchor="b">
                    <a:lnL w="95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Garage Doors</a:t>
                      </a:r>
                      <a:endParaRPr sz="1000"/>
                    </a:p>
                  </a:txBody>
                  <a:tcPr marL="25400" marR="25400" marT="25400" marB="25400" anchor="b">
                    <a:lnL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$30.00</a:t>
                      </a:r>
                      <a:endParaRPr sz="1000"/>
                    </a:p>
                  </a:txBody>
                  <a:tcPr marL="25400" marR="25400" marT="25400" marB="25400" anchor="b">
                    <a:lnL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Solar Panel</a:t>
                      </a:r>
                      <a:endParaRPr sz="1000"/>
                    </a:p>
                  </a:txBody>
                  <a:tcPr marL="25400" marR="25400" marT="25400" marB="25400" anchor="b">
                    <a:lnL w="95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To provide power for the coop</a:t>
                      </a:r>
                      <a:endParaRPr sz="1000"/>
                    </a:p>
                  </a:txBody>
                  <a:tcPr marL="25400" marR="25400" marT="25400" marB="25400" anchor="b">
                    <a:lnL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$180.00</a:t>
                      </a:r>
                      <a:endParaRPr sz="1000"/>
                    </a:p>
                  </a:txBody>
                  <a:tcPr marL="25400" marR="25400" marT="25400" marB="25400" anchor="b">
                    <a:lnL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Vents</a:t>
                      </a:r>
                      <a:endParaRPr sz="1000"/>
                    </a:p>
                  </a:txBody>
                  <a:tcPr marL="25400" marR="25400" marT="25400" marB="25400" anchor="b">
                    <a:lnL w="95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Fresh air</a:t>
                      </a:r>
                      <a:endParaRPr sz="1000"/>
                    </a:p>
                  </a:txBody>
                  <a:tcPr marL="25400" marR="25400" marT="25400" marB="25400" anchor="b">
                    <a:lnL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$30.00</a:t>
                      </a:r>
                      <a:endParaRPr sz="1000"/>
                    </a:p>
                  </a:txBody>
                  <a:tcPr marL="25400" marR="25400" marT="25400" marB="25400" anchor="b">
                    <a:lnL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175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Motors</a:t>
                      </a:r>
                      <a:endParaRPr sz="1000"/>
                    </a:p>
                  </a:txBody>
                  <a:tcPr marL="25400" marR="25400" marT="25400" marB="25400" anchor="b">
                    <a:lnL w="95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To Control Auto Door and Rake Mechanism</a:t>
                      </a:r>
                      <a:endParaRPr sz="1000"/>
                    </a:p>
                  </a:txBody>
                  <a:tcPr marL="25400" marR="25400" marT="25400" marB="25400" anchor="b">
                    <a:lnL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$75.00</a:t>
                      </a:r>
                      <a:endParaRPr sz="1000"/>
                    </a:p>
                  </a:txBody>
                  <a:tcPr marL="25400" marR="25400" marT="25400" marB="25400" anchor="b">
                    <a:lnL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Belts</a:t>
                      </a:r>
                      <a:endParaRPr sz="1000"/>
                    </a:p>
                  </a:txBody>
                  <a:tcPr marL="25400" marR="25400" marT="25400" marB="25400" anchor="b">
                    <a:lnL w="95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Cleaning system</a:t>
                      </a:r>
                      <a:endParaRPr sz="1000"/>
                    </a:p>
                  </a:txBody>
                  <a:tcPr marL="25400" marR="25400" marT="25400" marB="25400" anchor="b">
                    <a:lnL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$15.00</a:t>
                      </a:r>
                      <a:endParaRPr sz="1000"/>
                    </a:p>
                  </a:txBody>
                  <a:tcPr marL="25400" marR="25400" marT="25400" marB="25400" anchor="b">
                    <a:lnL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PVC</a:t>
                      </a:r>
                      <a:endParaRPr sz="1000"/>
                    </a:p>
                  </a:txBody>
                  <a:tcPr marL="25400" marR="25400" marT="25400" marB="25400" anchor="b">
                    <a:lnL w="95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Food and Water Mechanisms</a:t>
                      </a:r>
                      <a:endParaRPr sz="1000"/>
                    </a:p>
                  </a:txBody>
                  <a:tcPr marL="25400" marR="25400" marT="25400" marB="25400" anchor="b">
                    <a:lnL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$40.00</a:t>
                      </a:r>
                      <a:endParaRPr sz="1000"/>
                    </a:p>
                  </a:txBody>
                  <a:tcPr marL="25400" marR="25400" marT="25400" marB="25400" anchor="b">
                    <a:lnL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Gear Rack</a:t>
                      </a:r>
                      <a:endParaRPr sz="1000"/>
                    </a:p>
                  </a:txBody>
                  <a:tcPr marL="25400" marR="25400" marT="25400" marB="25400" anchor="b">
                    <a:lnL w="95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Door opener</a:t>
                      </a:r>
                      <a:endParaRPr sz="1000"/>
                    </a:p>
                  </a:txBody>
                  <a:tcPr marL="25400" marR="25400" marT="25400" marB="25400" anchor="b">
                    <a:lnL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$4.00</a:t>
                      </a:r>
                      <a:endParaRPr sz="1000"/>
                    </a:p>
                  </a:txBody>
                  <a:tcPr marL="25400" marR="25400" marT="25400" marB="25400" anchor="b">
                    <a:lnL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Gears</a:t>
                      </a:r>
                      <a:endParaRPr sz="1000"/>
                    </a:p>
                  </a:txBody>
                  <a:tcPr marL="25400" marR="25400" marT="25400" marB="25400" anchor="b">
                    <a:lnL w="95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Cleaning system / door operator</a:t>
                      </a:r>
                      <a:endParaRPr sz="1000"/>
                    </a:p>
                  </a:txBody>
                  <a:tcPr marL="25400" marR="25400" marT="25400" marB="25400" anchor="b">
                    <a:lnL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$30.00</a:t>
                      </a:r>
                      <a:endParaRPr sz="1000"/>
                    </a:p>
                  </a:txBody>
                  <a:tcPr marL="25400" marR="25400" marT="25400" marB="25400" anchor="b">
                    <a:lnL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Raspberry Pi 4</a:t>
                      </a:r>
                      <a:endParaRPr sz="1000"/>
                    </a:p>
                  </a:txBody>
                  <a:tcPr marL="25400" marR="25400" marT="25400" marB="25400" anchor="b">
                    <a:lnL w="95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Control System</a:t>
                      </a:r>
                      <a:endParaRPr sz="1000"/>
                    </a:p>
                  </a:txBody>
                  <a:tcPr marL="25400" marR="25400" marT="25400" marB="25400" anchor="b">
                    <a:lnL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$40.00</a:t>
                      </a:r>
                      <a:endParaRPr sz="1000"/>
                    </a:p>
                  </a:txBody>
                  <a:tcPr marL="25400" marR="25400" marT="25400" marB="25400" anchor="b">
                    <a:lnL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  <p:sp>
        <p:nvSpPr>
          <p:cNvPr id="396" name="Google Shape;396;p44"/>
          <p:cNvSpPr txBox="1"/>
          <p:nvPr/>
        </p:nvSpPr>
        <p:spPr>
          <a:xfrm>
            <a:off x="3095100" y="5590375"/>
            <a:ext cx="2953800" cy="4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i="1"/>
              <a:t>Total Budget: $694.00</a:t>
            </a:r>
            <a:endParaRPr sz="2200" i="1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45"/>
          <p:cNvSpPr txBox="1">
            <a:spLocks noGrp="1"/>
          </p:cNvSpPr>
          <p:nvPr>
            <p:ph type="sldNum" idx="12"/>
          </p:nvPr>
        </p:nvSpPr>
        <p:spPr>
          <a:xfrm>
            <a:off x="8708569" y="6529849"/>
            <a:ext cx="370200" cy="21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33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2" name="Google Shape;402;p45"/>
          <p:cNvSpPr txBox="1">
            <a:spLocks noGrp="1"/>
          </p:cNvSpPr>
          <p:nvPr>
            <p:ph type="title"/>
          </p:nvPr>
        </p:nvSpPr>
        <p:spPr>
          <a:xfrm>
            <a:off x="227013" y="274638"/>
            <a:ext cx="7923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entury Gothic"/>
              <a:buNone/>
            </a:pPr>
            <a:r>
              <a:rPr lang="en-US"/>
              <a:t>Project Plan - Budget 2</a:t>
            </a:r>
            <a:endParaRPr sz="3400" b="1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03" name="Google Shape;403;p45"/>
          <p:cNvSpPr txBox="1"/>
          <p:nvPr/>
        </p:nvSpPr>
        <p:spPr>
          <a:xfrm>
            <a:off x="2356525" y="1563463"/>
            <a:ext cx="1838700" cy="23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404" name="Google Shape;404;p45"/>
          <p:cNvGraphicFramePr/>
          <p:nvPr/>
        </p:nvGraphicFramePr>
        <p:xfrm>
          <a:off x="1323975" y="1282700"/>
          <a:ext cx="6496050" cy="4114808"/>
        </p:xfrm>
        <a:graphic>
          <a:graphicData uri="http://schemas.openxmlformats.org/drawingml/2006/table">
            <a:tbl>
              <a:tblPr>
                <a:noFill/>
                <a:tableStyleId>{1C4074BC-AEFE-441A-9011-2FA4338FB2FA}</a:tableStyleId>
              </a:tblPr>
              <a:tblGrid>
                <a:gridCol w="1790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86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192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191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/>
                        <a:t>Component</a:t>
                      </a:r>
                      <a:endParaRPr sz="1000" b="1"/>
                    </a:p>
                  </a:txBody>
                  <a:tcPr marL="25400" marR="25400" marT="25400" marB="25400" anchor="b">
                    <a:lnL w="95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/>
                        <a:t>Function of Component</a:t>
                      </a:r>
                      <a:endParaRPr sz="1000" b="1"/>
                    </a:p>
                  </a:txBody>
                  <a:tcPr marL="25400" marR="25400" marT="25400" marB="25400" anchor="b">
                    <a:lnL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/>
                        <a:t>Estimated Cost</a:t>
                      </a:r>
                      <a:endParaRPr sz="1000" b="1"/>
                    </a:p>
                  </a:txBody>
                  <a:tcPr marL="25400" marR="25400" marT="25400" marB="25400" anchor="b">
                    <a:lnL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Wood</a:t>
                      </a:r>
                      <a:endParaRPr sz="1000"/>
                    </a:p>
                  </a:txBody>
                  <a:tcPr marL="25400" marR="25400" marT="25400" marB="25400" anchor="b">
                    <a:lnL w="95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Coop Exterior Walls</a:t>
                      </a:r>
                      <a:endParaRPr sz="1000"/>
                    </a:p>
                  </a:txBody>
                  <a:tcPr marL="25400" marR="25400" marT="25400" marB="25400" anchor="b">
                    <a:lnL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$100.00</a:t>
                      </a:r>
                      <a:endParaRPr sz="1000"/>
                    </a:p>
                  </a:txBody>
                  <a:tcPr marL="25400" marR="25400" marT="25400" marB="25400" anchor="b">
                    <a:lnL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Brush</a:t>
                      </a:r>
                      <a:endParaRPr sz="1000"/>
                    </a:p>
                  </a:txBody>
                  <a:tcPr marL="25400" marR="25400" marT="25400" marB="25400" anchor="b">
                    <a:lnL w="95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Poop Cleanup</a:t>
                      </a:r>
                      <a:endParaRPr sz="1000"/>
                    </a:p>
                  </a:txBody>
                  <a:tcPr marL="25400" marR="25400" marT="25400" marB="25400" anchor="b">
                    <a:lnL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$20.00</a:t>
                      </a:r>
                      <a:endParaRPr sz="1000"/>
                    </a:p>
                  </a:txBody>
                  <a:tcPr marL="25400" marR="25400" marT="25400" marB="25400" anchor="b">
                    <a:lnL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Metal</a:t>
                      </a:r>
                      <a:endParaRPr sz="1000"/>
                    </a:p>
                  </a:txBody>
                  <a:tcPr marL="25400" marR="25400" marT="25400" marB="25400" anchor="b">
                    <a:lnL w="95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Run Enclosure</a:t>
                      </a:r>
                      <a:endParaRPr sz="1000"/>
                    </a:p>
                  </a:txBody>
                  <a:tcPr marL="25400" marR="25400" marT="25400" marB="25400" anchor="b">
                    <a:lnL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$50.00</a:t>
                      </a:r>
                      <a:endParaRPr sz="1000"/>
                    </a:p>
                  </a:txBody>
                  <a:tcPr marL="25400" marR="25400" marT="25400" marB="25400" anchor="b">
                    <a:lnL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Foam</a:t>
                      </a:r>
                      <a:endParaRPr sz="1000"/>
                    </a:p>
                  </a:txBody>
                  <a:tcPr marL="25400" marR="25400" marT="25400" marB="25400" anchor="b">
                    <a:lnL w="95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Egg Hatching</a:t>
                      </a:r>
                      <a:endParaRPr sz="1000"/>
                    </a:p>
                  </a:txBody>
                  <a:tcPr marL="25400" marR="25400" marT="25400" marB="25400" anchor="b">
                    <a:lnL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$10.00</a:t>
                      </a:r>
                      <a:endParaRPr sz="1000"/>
                    </a:p>
                  </a:txBody>
                  <a:tcPr marL="25400" marR="25400" marT="25400" marB="25400" anchor="b">
                    <a:lnL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Light Sensor</a:t>
                      </a:r>
                      <a:endParaRPr sz="1000"/>
                    </a:p>
                  </a:txBody>
                  <a:tcPr marL="25400" marR="25400" marT="25400" marB="25400" anchor="b">
                    <a:lnL w="95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For Garage Doors</a:t>
                      </a:r>
                      <a:endParaRPr sz="1000"/>
                    </a:p>
                  </a:txBody>
                  <a:tcPr marL="25400" marR="25400" marT="25400" marB="25400" anchor="b">
                    <a:lnL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$20.00</a:t>
                      </a:r>
                      <a:endParaRPr sz="1000"/>
                    </a:p>
                  </a:txBody>
                  <a:tcPr marL="25400" marR="25400" marT="25400" marB="25400" anchor="b">
                    <a:lnL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Baby cam</a:t>
                      </a:r>
                      <a:endParaRPr sz="1000"/>
                    </a:p>
                  </a:txBody>
                  <a:tcPr marL="25400" marR="25400" marT="25400" marB="25400" anchor="b">
                    <a:lnL w="95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To monitor chickens</a:t>
                      </a:r>
                      <a:endParaRPr sz="1000"/>
                    </a:p>
                  </a:txBody>
                  <a:tcPr marL="25400" marR="25400" marT="25400" marB="25400" anchor="b">
                    <a:lnL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$30.00</a:t>
                      </a:r>
                      <a:endParaRPr sz="1000"/>
                    </a:p>
                  </a:txBody>
                  <a:tcPr marL="25400" marR="25400" marT="25400" marB="25400" anchor="b">
                    <a:lnL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Glass</a:t>
                      </a:r>
                      <a:endParaRPr sz="1000"/>
                    </a:p>
                  </a:txBody>
                  <a:tcPr marL="25400" marR="25400" marT="25400" marB="25400" anchor="b">
                    <a:lnL w="95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Windows</a:t>
                      </a:r>
                      <a:endParaRPr sz="1000"/>
                    </a:p>
                  </a:txBody>
                  <a:tcPr marL="25400" marR="25400" marT="25400" marB="25400" anchor="b">
                    <a:lnL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$20.00</a:t>
                      </a:r>
                      <a:endParaRPr sz="1000"/>
                    </a:p>
                  </a:txBody>
                  <a:tcPr marL="25400" marR="25400" marT="25400" marB="25400" anchor="b">
                    <a:lnL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Metal</a:t>
                      </a:r>
                      <a:endParaRPr sz="1000"/>
                    </a:p>
                  </a:txBody>
                  <a:tcPr marL="25400" marR="25400" marT="25400" marB="25400" anchor="b">
                    <a:lnL w="95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Garage Doors</a:t>
                      </a:r>
                      <a:endParaRPr sz="1000"/>
                    </a:p>
                  </a:txBody>
                  <a:tcPr marL="25400" marR="25400" marT="25400" marB="25400" anchor="b">
                    <a:lnL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$30.00</a:t>
                      </a:r>
                      <a:endParaRPr sz="1000"/>
                    </a:p>
                  </a:txBody>
                  <a:tcPr marL="25400" marR="25400" marT="25400" marB="25400" anchor="b">
                    <a:lnL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Vents</a:t>
                      </a:r>
                      <a:endParaRPr sz="1000"/>
                    </a:p>
                  </a:txBody>
                  <a:tcPr marL="25400" marR="25400" marT="25400" marB="25400" anchor="b">
                    <a:lnL w="95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Fresh air</a:t>
                      </a:r>
                      <a:endParaRPr sz="1000"/>
                    </a:p>
                  </a:txBody>
                  <a:tcPr marL="25400" marR="25400" marT="25400" marB="25400" anchor="b">
                    <a:lnL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$30.00</a:t>
                      </a:r>
                      <a:endParaRPr sz="1000"/>
                    </a:p>
                  </a:txBody>
                  <a:tcPr marL="25400" marR="25400" marT="25400" marB="25400" anchor="b">
                    <a:lnL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175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Motors</a:t>
                      </a:r>
                      <a:endParaRPr sz="1000"/>
                    </a:p>
                  </a:txBody>
                  <a:tcPr marL="25400" marR="25400" marT="25400" marB="25400" anchor="b">
                    <a:lnL w="95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To Control Auto Door and Rake Mechanism</a:t>
                      </a:r>
                      <a:endParaRPr sz="1000"/>
                    </a:p>
                  </a:txBody>
                  <a:tcPr marL="25400" marR="25400" marT="25400" marB="25400" anchor="b">
                    <a:lnL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$75.00</a:t>
                      </a:r>
                      <a:endParaRPr sz="1000"/>
                    </a:p>
                  </a:txBody>
                  <a:tcPr marL="25400" marR="25400" marT="25400" marB="25400" anchor="b">
                    <a:lnL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Belts</a:t>
                      </a:r>
                      <a:endParaRPr sz="1000"/>
                    </a:p>
                  </a:txBody>
                  <a:tcPr marL="25400" marR="25400" marT="25400" marB="25400" anchor="b">
                    <a:lnL w="95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Cleaning system</a:t>
                      </a:r>
                      <a:endParaRPr sz="1000"/>
                    </a:p>
                  </a:txBody>
                  <a:tcPr marL="25400" marR="25400" marT="25400" marB="25400" anchor="b">
                    <a:lnL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$15.00</a:t>
                      </a:r>
                      <a:endParaRPr sz="1000"/>
                    </a:p>
                  </a:txBody>
                  <a:tcPr marL="25400" marR="25400" marT="25400" marB="25400" anchor="b">
                    <a:lnL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PVC</a:t>
                      </a:r>
                      <a:endParaRPr sz="1000"/>
                    </a:p>
                  </a:txBody>
                  <a:tcPr marL="25400" marR="25400" marT="25400" marB="25400" anchor="b">
                    <a:lnL w="95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Food and Water Mechanisms</a:t>
                      </a:r>
                      <a:endParaRPr sz="1000"/>
                    </a:p>
                  </a:txBody>
                  <a:tcPr marL="25400" marR="25400" marT="25400" marB="25400" anchor="b">
                    <a:lnL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$40.00</a:t>
                      </a:r>
                      <a:endParaRPr sz="1000"/>
                    </a:p>
                  </a:txBody>
                  <a:tcPr marL="25400" marR="25400" marT="25400" marB="25400" anchor="b">
                    <a:lnL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Gear Rack</a:t>
                      </a:r>
                      <a:endParaRPr sz="1000"/>
                    </a:p>
                  </a:txBody>
                  <a:tcPr marL="25400" marR="25400" marT="25400" marB="25400" anchor="b">
                    <a:lnL w="95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Door opener</a:t>
                      </a:r>
                      <a:endParaRPr sz="1000"/>
                    </a:p>
                  </a:txBody>
                  <a:tcPr marL="25400" marR="25400" marT="25400" marB="25400" anchor="b">
                    <a:lnL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$4.00</a:t>
                      </a:r>
                      <a:endParaRPr sz="1000"/>
                    </a:p>
                  </a:txBody>
                  <a:tcPr marL="25400" marR="25400" marT="25400" marB="25400" anchor="b">
                    <a:lnL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Gears</a:t>
                      </a:r>
                      <a:endParaRPr sz="1000"/>
                    </a:p>
                  </a:txBody>
                  <a:tcPr marL="25400" marR="25400" marT="25400" marB="25400" anchor="b">
                    <a:lnL w="95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Cleaning system / door operator</a:t>
                      </a:r>
                      <a:endParaRPr sz="1000"/>
                    </a:p>
                  </a:txBody>
                  <a:tcPr marL="25400" marR="25400" marT="25400" marB="25400" anchor="b">
                    <a:lnL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$30.00</a:t>
                      </a:r>
                      <a:endParaRPr sz="1000"/>
                    </a:p>
                  </a:txBody>
                  <a:tcPr marL="25400" marR="25400" marT="25400" marB="25400" anchor="b">
                    <a:lnL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Raspberry Pi 4</a:t>
                      </a:r>
                      <a:endParaRPr sz="1000"/>
                    </a:p>
                  </a:txBody>
                  <a:tcPr marL="25400" marR="25400" marT="25400" marB="25400" anchor="b">
                    <a:lnL w="95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Control System</a:t>
                      </a:r>
                      <a:endParaRPr sz="1000"/>
                    </a:p>
                  </a:txBody>
                  <a:tcPr marL="25400" marR="25400" marT="25400" marB="25400" anchor="b">
                    <a:lnL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$40.00</a:t>
                      </a:r>
                      <a:endParaRPr sz="1000"/>
                    </a:p>
                  </a:txBody>
                  <a:tcPr marL="25400" marR="25400" marT="25400" marB="25400" anchor="b">
                    <a:lnL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exterior male plug</a:t>
                      </a:r>
                      <a:endParaRPr sz="1000"/>
                    </a:p>
                  </a:txBody>
                  <a:tcPr marL="25400" marR="25400" marT="25400" marB="25400" anchor="b">
                    <a:lnL w="95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Power</a:t>
                      </a:r>
                      <a:endParaRPr sz="1000"/>
                    </a:p>
                  </a:txBody>
                  <a:tcPr marL="25400" marR="25400" marT="25400" marB="25400" anchor="b">
                    <a:lnL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$3.00</a:t>
                      </a:r>
                      <a:endParaRPr sz="1000"/>
                    </a:p>
                  </a:txBody>
                  <a:tcPr marL="25400" marR="25400" marT="25400" marB="25400" anchor="b">
                    <a:lnL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Plastic outlet cover</a:t>
                      </a:r>
                      <a:endParaRPr sz="1000"/>
                    </a:p>
                  </a:txBody>
                  <a:tcPr marL="25400" marR="25400" marT="25400" marB="25400" anchor="b">
                    <a:lnL w="95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Power</a:t>
                      </a:r>
                      <a:endParaRPr sz="1000"/>
                    </a:p>
                  </a:txBody>
                  <a:tcPr marL="25400" marR="25400" marT="25400" marB="25400" anchor="b">
                    <a:lnL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$50.00</a:t>
                      </a:r>
                      <a:endParaRPr sz="1000"/>
                    </a:p>
                  </a:txBody>
                  <a:tcPr marL="25400" marR="25400" marT="25400" marB="25400" anchor="b">
                    <a:lnL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</a:tbl>
          </a:graphicData>
        </a:graphic>
      </p:graphicFrame>
      <p:sp>
        <p:nvSpPr>
          <p:cNvPr id="405" name="Google Shape;405;p45"/>
          <p:cNvSpPr txBox="1"/>
          <p:nvPr/>
        </p:nvSpPr>
        <p:spPr>
          <a:xfrm>
            <a:off x="3008550" y="5697725"/>
            <a:ext cx="3126900" cy="4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i="1"/>
              <a:t>Total Budget: $567.00</a:t>
            </a:r>
            <a:endParaRPr sz="2200" i="1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46"/>
          <p:cNvSpPr txBox="1">
            <a:spLocks noGrp="1"/>
          </p:cNvSpPr>
          <p:nvPr>
            <p:ph type="sldNum" idx="12"/>
          </p:nvPr>
        </p:nvSpPr>
        <p:spPr>
          <a:xfrm>
            <a:off x="8708569" y="6529849"/>
            <a:ext cx="370200" cy="219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34</a:t>
            </a:fld>
            <a:endParaRPr/>
          </a:p>
        </p:txBody>
      </p:sp>
      <p:sp>
        <p:nvSpPr>
          <p:cNvPr id="412" name="Google Shape;412;p46"/>
          <p:cNvSpPr txBox="1">
            <a:spLocks noGrp="1"/>
          </p:cNvSpPr>
          <p:nvPr>
            <p:ph type="title"/>
          </p:nvPr>
        </p:nvSpPr>
        <p:spPr>
          <a:xfrm>
            <a:off x="227013" y="274638"/>
            <a:ext cx="7923600" cy="114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References</a:t>
            </a:r>
            <a:endParaRPr/>
          </a:p>
        </p:txBody>
      </p:sp>
      <p:sp>
        <p:nvSpPr>
          <p:cNvPr id="413" name="Google Shape;413;p46"/>
          <p:cNvSpPr txBox="1">
            <a:spLocks noGrp="1"/>
          </p:cNvSpPr>
          <p:nvPr>
            <p:ph type="body" idx="1"/>
          </p:nvPr>
        </p:nvSpPr>
        <p:spPr>
          <a:xfrm>
            <a:off x="227013" y="1584190"/>
            <a:ext cx="8682300" cy="451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https://www.amazon.com/Pets-Imperial-Double-Chicken-Suitable/dp/B07N2SG7D4/ref=sr_1_7?keywords=imperial+chicken+coop&amp;qid=1569949123&amp;sr=8-7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https://www.amazon.com/Pets-Imperial-Arlington-Suitable-Depending/dp/B07MHXRRGS/ref=sr_1_6?keywords=imperial+chicken+coop&amp;qid=1569949123&amp;sr=8-6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https://cdn.lynda.com/course/618706/618706-637038169083278670-16x9.jpg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https://media.istockphoto.com/vectors/henhouse-on-a-green-lawn-vector-illustration-vector-id647203184?k=6&amp;m=647203184&amp;s=612x612&amp;w=0&amp;h=0wOrlVKdBjf5saPQneYio4Sa3iFk-mxLTiQLGehKF-Q=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7"/>
              </a:rPr>
              <a:t>https://library.kissclipart.com/20180911/que/kissclipart-learning-takeaways-clipart-take-out-learning-clip-699ef65d6b93b50d.png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8"/>
              </a:rPr>
              <a:t>https://static.vecteezy.com/system/resources/previews/000/299/523/non_2x/a-farmer-vector.jpg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9"/>
              </a:rPr>
              <a:t>http://www.projectaccelerator.co.uk/wp-content/uploads/2012/09/iStock_000007651615XSmall.jpg</a:t>
            </a:r>
            <a:endParaRPr b="1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47"/>
          <p:cNvSpPr txBox="1">
            <a:spLocks noGrp="1"/>
          </p:cNvSpPr>
          <p:nvPr>
            <p:ph type="sldNum" idx="12"/>
          </p:nvPr>
        </p:nvSpPr>
        <p:spPr>
          <a:xfrm>
            <a:off x="8708569" y="6529849"/>
            <a:ext cx="370200" cy="219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35</a:t>
            </a:fld>
            <a:endParaRPr/>
          </a:p>
        </p:txBody>
      </p:sp>
      <p:sp>
        <p:nvSpPr>
          <p:cNvPr id="420" name="Google Shape;420;p47"/>
          <p:cNvSpPr txBox="1">
            <a:spLocks noGrp="1"/>
          </p:cNvSpPr>
          <p:nvPr>
            <p:ph type="title"/>
          </p:nvPr>
        </p:nvSpPr>
        <p:spPr>
          <a:xfrm>
            <a:off x="227013" y="274638"/>
            <a:ext cx="7923600" cy="114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Questions?</a:t>
            </a:r>
            <a:endParaRPr/>
          </a:p>
        </p:txBody>
      </p:sp>
      <p:pic>
        <p:nvPicPr>
          <p:cNvPr id="421" name="Google Shape;421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025" y="1219188"/>
            <a:ext cx="8839201" cy="4419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6"/>
          <p:cNvSpPr txBox="1">
            <a:spLocks noGrp="1"/>
          </p:cNvSpPr>
          <p:nvPr>
            <p:ph type="sldNum" idx="12"/>
          </p:nvPr>
        </p:nvSpPr>
        <p:spPr>
          <a:xfrm>
            <a:off x="8708569" y="6529849"/>
            <a:ext cx="370200" cy="219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sp>
        <p:nvSpPr>
          <p:cNvPr id="123" name="Google Shape;123;p16"/>
          <p:cNvSpPr txBox="1">
            <a:spLocks noGrp="1"/>
          </p:cNvSpPr>
          <p:nvPr>
            <p:ph type="title"/>
          </p:nvPr>
        </p:nvSpPr>
        <p:spPr>
          <a:xfrm>
            <a:off x="227025" y="274648"/>
            <a:ext cx="7923600" cy="93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Needs of Chickens</a:t>
            </a:r>
            <a:endParaRPr/>
          </a:p>
        </p:txBody>
      </p:sp>
      <p:sp>
        <p:nvSpPr>
          <p:cNvPr id="124" name="Google Shape;124;p16"/>
          <p:cNvSpPr txBox="1">
            <a:spLocks noGrp="1"/>
          </p:cNvSpPr>
          <p:nvPr>
            <p:ph type="body" idx="2"/>
          </p:nvPr>
        </p:nvSpPr>
        <p:spPr>
          <a:xfrm>
            <a:off x="227025" y="1080300"/>
            <a:ext cx="4096200" cy="469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i="1"/>
              <a:t>Coop Requirements</a:t>
            </a:r>
            <a:endParaRPr sz="2000" i="1"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➢"/>
            </a:pPr>
            <a:r>
              <a:rPr lang="en-US"/>
              <a:t>A safe home: the coop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n-US"/>
              <a:t>Nesting box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n-US"/>
              <a:t>Bedding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n-US"/>
              <a:t>Coop door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n-US"/>
              <a:t>Food dish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n-US"/>
              <a:t>Water dish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n-US"/>
              <a:t>Ventilation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25" name="Google Shape;12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375" y="4063350"/>
            <a:ext cx="2786851" cy="1855251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6"/>
          <p:cNvSpPr txBox="1">
            <a:spLocks noGrp="1"/>
          </p:cNvSpPr>
          <p:nvPr>
            <p:ph type="body" idx="2"/>
          </p:nvPr>
        </p:nvSpPr>
        <p:spPr>
          <a:xfrm>
            <a:off x="4612375" y="1080300"/>
            <a:ext cx="4096200" cy="469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i="1">
                <a:solidFill>
                  <a:srgbClr val="EFEFEF"/>
                </a:solidFill>
              </a:rPr>
              <a:t>Daily Tasks</a:t>
            </a:r>
            <a:endParaRPr sz="2000" i="1">
              <a:solidFill>
                <a:srgbClr val="EFEFEF"/>
              </a:solidFill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Clr>
                <a:srgbClr val="EFEFEF"/>
              </a:buClr>
              <a:buSzPts val="1800"/>
              <a:buChar char="➢"/>
            </a:pPr>
            <a:r>
              <a:rPr lang="en-US">
                <a:solidFill>
                  <a:srgbClr val="EFEFEF"/>
                </a:solidFill>
              </a:rPr>
              <a:t>Need to be let out daily</a:t>
            </a:r>
            <a:endParaRPr>
              <a:solidFill>
                <a:srgbClr val="EFEFEF"/>
              </a:solidFill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Char char="○"/>
            </a:pPr>
            <a:r>
              <a:rPr lang="en-US">
                <a:solidFill>
                  <a:srgbClr val="EFEFEF"/>
                </a:solidFill>
              </a:rPr>
              <a:t>12-14 hours of daylight to lay eggs</a:t>
            </a:r>
            <a:endParaRPr>
              <a:solidFill>
                <a:srgbClr val="EFEFEF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Char char="➢"/>
            </a:pPr>
            <a:r>
              <a:rPr lang="en-US">
                <a:solidFill>
                  <a:srgbClr val="EFEFEF"/>
                </a:solidFill>
              </a:rPr>
              <a:t>Coop cleaning 2x week</a:t>
            </a:r>
            <a:endParaRPr>
              <a:solidFill>
                <a:srgbClr val="EFEFEF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Char char="➢"/>
            </a:pPr>
            <a:r>
              <a:rPr lang="en-US">
                <a:solidFill>
                  <a:srgbClr val="EFEFEF"/>
                </a:solidFill>
              </a:rPr>
              <a:t>Egg collection 1x day</a:t>
            </a:r>
            <a:endParaRPr>
              <a:solidFill>
                <a:srgbClr val="EFEFEF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Char char="➢"/>
            </a:pPr>
            <a:r>
              <a:rPr lang="en-US">
                <a:solidFill>
                  <a:srgbClr val="EFEFEF"/>
                </a:solidFill>
              </a:rPr>
              <a:t>Check water and clean/refill daily</a:t>
            </a:r>
            <a:endParaRPr>
              <a:solidFill>
                <a:srgbClr val="EFEFEF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Char char="➢"/>
            </a:pPr>
            <a:r>
              <a:rPr lang="en-US">
                <a:solidFill>
                  <a:srgbClr val="EFEFEF"/>
                </a:solidFill>
              </a:rPr>
              <a:t>Feed chickens daily</a:t>
            </a:r>
            <a:endParaRPr>
              <a:solidFill>
                <a:srgbClr val="EFEFEF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Char char="➢"/>
            </a:pPr>
            <a:r>
              <a:rPr lang="en-US">
                <a:solidFill>
                  <a:srgbClr val="EFEFEF"/>
                </a:solidFill>
              </a:rPr>
              <a:t>Observe chickens to make sure they are healthy</a:t>
            </a:r>
            <a:endParaRPr>
              <a:solidFill>
                <a:srgbClr val="EFEFEF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Char char="➢"/>
            </a:pPr>
            <a:r>
              <a:rPr lang="en-US">
                <a:solidFill>
                  <a:srgbClr val="EFEFEF"/>
                </a:solidFill>
              </a:rPr>
              <a:t>Manage the bedding</a:t>
            </a:r>
            <a:endParaRPr>
              <a:solidFill>
                <a:srgbClr val="EFEFEF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Char char="➢"/>
            </a:pPr>
            <a:r>
              <a:rPr lang="en-US">
                <a:solidFill>
                  <a:srgbClr val="EFEFEF"/>
                </a:solidFill>
              </a:rPr>
              <a:t>Freshen the nest boxes</a:t>
            </a:r>
            <a:endParaRPr>
              <a:solidFill>
                <a:srgbClr val="EFEFEF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Char char="➢"/>
            </a:pPr>
            <a:r>
              <a:rPr lang="en-US">
                <a:solidFill>
                  <a:srgbClr val="EFEFEF"/>
                </a:solidFill>
              </a:rPr>
              <a:t>Clean and sanitize the water dish</a:t>
            </a:r>
            <a:endParaRPr>
              <a:solidFill>
                <a:srgbClr val="EFEFEF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7"/>
          <p:cNvSpPr txBox="1">
            <a:spLocks noGrp="1"/>
          </p:cNvSpPr>
          <p:nvPr>
            <p:ph type="sldNum" idx="12"/>
          </p:nvPr>
        </p:nvSpPr>
        <p:spPr>
          <a:xfrm>
            <a:off x="8708569" y="6529849"/>
            <a:ext cx="370200" cy="219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sp>
        <p:nvSpPr>
          <p:cNvPr id="133" name="Google Shape;133;p17"/>
          <p:cNvSpPr txBox="1">
            <a:spLocks noGrp="1"/>
          </p:cNvSpPr>
          <p:nvPr>
            <p:ph type="title"/>
          </p:nvPr>
        </p:nvSpPr>
        <p:spPr>
          <a:xfrm>
            <a:off x="227025" y="274648"/>
            <a:ext cx="7923600" cy="93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Needs of Chickens</a:t>
            </a:r>
            <a:endParaRPr/>
          </a:p>
        </p:txBody>
      </p:sp>
      <p:sp>
        <p:nvSpPr>
          <p:cNvPr id="134" name="Google Shape;134;p17"/>
          <p:cNvSpPr txBox="1">
            <a:spLocks noGrp="1"/>
          </p:cNvSpPr>
          <p:nvPr>
            <p:ph type="body" idx="2"/>
          </p:nvPr>
        </p:nvSpPr>
        <p:spPr>
          <a:xfrm>
            <a:off x="227025" y="1080300"/>
            <a:ext cx="4096200" cy="469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i="1">
                <a:solidFill>
                  <a:srgbClr val="EFEFEF"/>
                </a:solidFill>
              </a:rPr>
              <a:t>Coop Requirements</a:t>
            </a:r>
            <a:endParaRPr sz="2000" i="1">
              <a:solidFill>
                <a:srgbClr val="EFEFEF"/>
              </a:solidFill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Clr>
                <a:srgbClr val="EFEFEF"/>
              </a:buClr>
              <a:buSzPts val="1800"/>
              <a:buChar char="➢"/>
            </a:pPr>
            <a:r>
              <a:rPr lang="en-US">
                <a:solidFill>
                  <a:srgbClr val="EFEFEF"/>
                </a:solidFill>
              </a:rPr>
              <a:t>A safe home: the coop</a:t>
            </a:r>
            <a:endParaRPr>
              <a:solidFill>
                <a:srgbClr val="EFEFEF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Char char="➢"/>
            </a:pPr>
            <a:r>
              <a:rPr lang="en-US">
                <a:solidFill>
                  <a:srgbClr val="EFEFEF"/>
                </a:solidFill>
              </a:rPr>
              <a:t>Nesting box</a:t>
            </a:r>
            <a:endParaRPr>
              <a:solidFill>
                <a:srgbClr val="EFEFEF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Char char="➢"/>
            </a:pPr>
            <a:r>
              <a:rPr lang="en-US">
                <a:solidFill>
                  <a:srgbClr val="EFEFEF"/>
                </a:solidFill>
              </a:rPr>
              <a:t>Bedding</a:t>
            </a:r>
            <a:endParaRPr>
              <a:solidFill>
                <a:srgbClr val="EFEFEF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Char char="➢"/>
            </a:pPr>
            <a:r>
              <a:rPr lang="en-US">
                <a:solidFill>
                  <a:srgbClr val="EFEFEF"/>
                </a:solidFill>
              </a:rPr>
              <a:t>Coop door</a:t>
            </a:r>
            <a:endParaRPr>
              <a:solidFill>
                <a:srgbClr val="EFEFEF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Char char="➢"/>
            </a:pPr>
            <a:r>
              <a:rPr lang="en-US">
                <a:solidFill>
                  <a:srgbClr val="EFEFEF"/>
                </a:solidFill>
              </a:rPr>
              <a:t>Food dish</a:t>
            </a:r>
            <a:endParaRPr>
              <a:solidFill>
                <a:srgbClr val="EFEFEF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Char char="➢"/>
            </a:pPr>
            <a:r>
              <a:rPr lang="en-US">
                <a:solidFill>
                  <a:srgbClr val="EFEFEF"/>
                </a:solidFill>
              </a:rPr>
              <a:t>Water dish</a:t>
            </a:r>
            <a:endParaRPr>
              <a:solidFill>
                <a:srgbClr val="EFEFEF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Char char="➢"/>
            </a:pPr>
            <a:r>
              <a:rPr lang="en-US">
                <a:solidFill>
                  <a:srgbClr val="EFEFEF"/>
                </a:solidFill>
              </a:rPr>
              <a:t>Ventilation</a:t>
            </a:r>
            <a:endParaRPr>
              <a:solidFill>
                <a:srgbClr val="EFEFEF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35" name="Google Shape;13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375" y="4063350"/>
            <a:ext cx="2786851" cy="1855251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7"/>
          <p:cNvSpPr txBox="1">
            <a:spLocks noGrp="1"/>
          </p:cNvSpPr>
          <p:nvPr>
            <p:ph type="body" idx="2"/>
          </p:nvPr>
        </p:nvSpPr>
        <p:spPr>
          <a:xfrm>
            <a:off x="4612375" y="1080300"/>
            <a:ext cx="4096200" cy="469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i="1"/>
              <a:t>Daily Tasks</a:t>
            </a:r>
            <a:endParaRPr sz="2000" i="1"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➢"/>
            </a:pPr>
            <a:r>
              <a:rPr lang="en-US"/>
              <a:t>Need to be let out daily</a:t>
            </a:r>
            <a:endParaRPr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US"/>
              <a:t>12-14 hours of daylight to lay eggs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n-US"/>
              <a:t>Coop cleaning 2x week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n-US"/>
              <a:t>Egg collection 1x day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n-US"/>
              <a:t>Check water and clean/refill daily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n-US"/>
              <a:t>Feed chickens daily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n-US"/>
              <a:t>Observe chickens to make sure they are healthy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n-US"/>
              <a:t>Manage the bedding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n-US"/>
              <a:t>Freshen the nest boxes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n-US"/>
              <a:t>Clean and sanitize the water dish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8"/>
          <p:cNvSpPr txBox="1">
            <a:spLocks noGrp="1"/>
          </p:cNvSpPr>
          <p:nvPr>
            <p:ph type="sldNum" idx="12"/>
          </p:nvPr>
        </p:nvSpPr>
        <p:spPr>
          <a:xfrm>
            <a:off x="8708569" y="6529849"/>
            <a:ext cx="370200" cy="219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sp>
        <p:nvSpPr>
          <p:cNvPr id="143" name="Google Shape;143;p18"/>
          <p:cNvSpPr txBox="1">
            <a:spLocks noGrp="1"/>
          </p:cNvSpPr>
          <p:nvPr>
            <p:ph type="title"/>
          </p:nvPr>
        </p:nvSpPr>
        <p:spPr>
          <a:xfrm>
            <a:off x="227013" y="274638"/>
            <a:ext cx="7923600" cy="114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Objective</a:t>
            </a:r>
            <a:endParaRPr/>
          </a:p>
        </p:txBody>
      </p:sp>
      <p:sp>
        <p:nvSpPr>
          <p:cNvPr id="144" name="Google Shape;144;p18"/>
          <p:cNvSpPr txBox="1">
            <a:spLocks noGrp="1"/>
          </p:cNvSpPr>
          <p:nvPr>
            <p:ph type="body" idx="1"/>
          </p:nvPr>
        </p:nvSpPr>
        <p:spPr>
          <a:xfrm>
            <a:off x="227025" y="1067175"/>
            <a:ext cx="8481600" cy="453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2800"/>
              <a:t>“To develop an automated coop that would allow the owner to go on vacation without worry.”</a:t>
            </a:r>
            <a:endParaRPr sz="2800"/>
          </a:p>
        </p:txBody>
      </p:sp>
      <p:pic>
        <p:nvPicPr>
          <p:cNvPr id="145" name="Google Shape;14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4476" y="2311275"/>
            <a:ext cx="2466699" cy="3814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9"/>
          <p:cNvSpPr txBox="1">
            <a:spLocks noGrp="1"/>
          </p:cNvSpPr>
          <p:nvPr>
            <p:ph type="body" idx="1"/>
          </p:nvPr>
        </p:nvSpPr>
        <p:spPr>
          <a:xfrm>
            <a:off x="227019" y="1033950"/>
            <a:ext cx="4486200" cy="451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i="1"/>
              <a:t>Automating Key Features:</a:t>
            </a:r>
            <a:endParaRPr sz="2400" i="1"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➢"/>
            </a:pPr>
            <a:r>
              <a:rPr lang="en-US"/>
              <a:t>Food and Water Dispensing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n-US"/>
              <a:t>Egg Collecting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n-US"/>
              <a:t>Cleaning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n-US"/>
              <a:t>Door Opening</a:t>
            </a:r>
            <a:endParaRPr/>
          </a:p>
        </p:txBody>
      </p:sp>
      <p:sp>
        <p:nvSpPr>
          <p:cNvPr id="152" name="Google Shape;152;p19"/>
          <p:cNvSpPr txBox="1">
            <a:spLocks noGrp="1"/>
          </p:cNvSpPr>
          <p:nvPr>
            <p:ph type="title"/>
          </p:nvPr>
        </p:nvSpPr>
        <p:spPr>
          <a:xfrm>
            <a:off x="227025" y="274644"/>
            <a:ext cx="79236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Goals</a:t>
            </a:r>
            <a:endParaRPr/>
          </a:p>
        </p:txBody>
      </p:sp>
      <p:sp>
        <p:nvSpPr>
          <p:cNvPr id="153" name="Google Shape;153;p19"/>
          <p:cNvSpPr txBox="1">
            <a:spLocks noGrp="1"/>
          </p:cNvSpPr>
          <p:nvPr>
            <p:ph type="sldNum" idx="12"/>
          </p:nvPr>
        </p:nvSpPr>
        <p:spPr>
          <a:xfrm>
            <a:off x="8708569" y="6529849"/>
            <a:ext cx="370200" cy="219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pic>
        <p:nvPicPr>
          <p:cNvPr id="154" name="Google Shape;15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82594" y="2606238"/>
            <a:ext cx="4125980" cy="35406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0"/>
          <p:cNvSpPr txBox="1">
            <a:spLocks noGrp="1"/>
          </p:cNvSpPr>
          <p:nvPr>
            <p:ph type="sldNum" idx="12"/>
          </p:nvPr>
        </p:nvSpPr>
        <p:spPr>
          <a:xfrm>
            <a:off x="8708569" y="6529849"/>
            <a:ext cx="370200" cy="219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sp>
        <p:nvSpPr>
          <p:cNvPr id="161" name="Google Shape;161;p20"/>
          <p:cNvSpPr txBox="1">
            <a:spLocks noGrp="1"/>
          </p:cNvSpPr>
          <p:nvPr>
            <p:ph type="title"/>
          </p:nvPr>
        </p:nvSpPr>
        <p:spPr>
          <a:xfrm>
            <a:off x="227013" y="274638"/>
            <a:ext cx="7923600" cy="114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Major Issues Involved</a:t>
            </a:r>
            <a:endParaRPr/>
          </a:p>
        </p:txBody>
      </p:sp>
      <p:sp>
        <p:nvSpPr>
          <p:cNvPr id="162" name="Google Shape;162;p20"/>
          <p:cNvSpPr txBox="1">
            <a:spLocks noGrp="1"/>
          </p:cNvSpPr>
          <p:nvPr>
            <p:ph type="body" idx="1"/>
          </p:nvPr>
        </p:nvSpPr>
        <p:spPr>
          <a:xfrm>
            <a:off x="4566225" y="1091050"/>
            <a:ext cx="4339200" cy="500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i="1">
                <a:solidFill>
                  <a:srgbClr val="EFEFEF"/>
                </a:solidFill>
              </a:rPr>
              <a:t>Prototyping &amp; Experimentation</a:t>
            </a:r>
            <a:endParaRPr sz="2000" i="1">
              <a:solidFill>
                <a:srgbClr val="EFEFEF"/>
              </a:solidFill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Clr>
                <a:srgbClr val="EFEFEF"/>
              </a:buClr>
              <a:buSzPts val="1800"/>
              <a:buChar char="➢"/>
            </a:pPr>
            <a:r>
              <a:rPr lang="en-US">
                <a:solidFill>
                  <a:srgbClr val="EFEFEF"/>
                </a:solidFill>
              </a:rPr>
              <a:t>Testing Requires Living Animals for Accurate Results</a:t>
            </a:r>
            <a:endParaRPr>
              <a:solidFill>
                <a:srgbClr val="EFEFEF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Char char="➢"/>
            </a:pPr>
            <a:r>
              <a:rPr lang="en-US">
                <a:solidFill>
                  <a:srgbClr val="EFEFEF"/>
                </a:solidFill>
              </a:rPr>
              <a:t>Testing the Safety of Coop</a:t>
            </a:r>
            <a:endParaRPr>
              <a:solidFill>
                <a:srgbClr val="EFEFEF"/>
              </a:solidFill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Char char="○"/>
            </a:pPr>
            <a:r>
              <a:rPr lang="en-US" sz="1800">
                <a:solidFill>
                  <a:srgbClr val="EFEFEF"/>
                </a:solidFill>
              </a:rPr>
              <a:t>Predator Proof</a:t>
            </a:r>
            <a:endParaRPr sz="1800">
              <a:solidFill>
                <a:srgbClr val="EFEFEF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Char char="➢"/>
            </a:pPr>
            <a:r>
              <a:rPr lang="en-US">
                <a:solidFill>
                  <a:srgbClr val="EFEFEF"/>
                </a:solidFill>
              </a:rPr>
              <a:t>Testing Self Sufficient Power Supplies</a:t>
            </a:r>
            <a:endParaRPr>
              <a:solidFill>
                <a:srgbClr val="EFEFEF"/>
              </a:solidFill>
            </a:endParaRPr>
          </a:p>
        </p:txBody>
      </p:sp>
      <p:sp>
        <p:nvSpPr>
          <p:cNvPr id="163" name="Google Shape;163;p20"/>
          <p:cNvSpPr txBox="1">
            <a:spLocks noGrp="1"/>
          </p:cNvSpPr>
          <p:nvPr>
            <p:ph type="body" idx="1"/>
          </p:nvPr>
        </p:nvSpPr>
        <p:spPr>
          <a:xfrm>
            <a:off x="227025" y="1091050"/>
            <a:ext cx="3858600" cy="500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i="1"/>
              <a:t>Design &amp; Analysis</a:t>
            </a:r>
            <a:endParaRPr sz="2000" i="1"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➢"/>
            </a:pPr>
            <a:r>
              <a:rPr lang="en-US"/>
              <a:t>Universal Attachments vs. Automated Coop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sz="1800"/>
              <a:t>Variety of Coops</a:t>
            </a:r>
            <a:endParaRPr sz="180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sz="1800"/>
              <a:t>DIY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n-US"/>
              <a:t>Ensuring the Proper Living Conditions for Chicken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n-US"/>
              <a:t>Designing the Automated Features of the Coop and Ensuring Safety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n-US"/>
              <a:t>Possible Self Sufficient Power Supply</a:t>
            </a:r>
            <a:endParaRPr/>
          </a:p>
        </p:txBody>
      </p:sp>
      <p:pic>
        <p:nvPicPr>
          <p:cNvPr id="164" name="Google Shape;16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04826" y="3330475"/>
            <a:ext cx="2849875" cy="284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1"/>
          <p:cNvSpPr txBox="1">
            <a:spLocks noGrp="1"/>
          </p:cNvSpPr>
          <p:nvPr>
            <p:ph type="sldNum" idx="12"/>
          </p:nvPr>
        </p:nvSpPr>
        <p:spPr>
          <a:xfrm>
            <a:off x="8708569" y="6529849"/>
            <a:ext cx="370200" cy="219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sp>
        <p:nvSpPr>
          <p:cNvPr id="171" name="Google Shape;171;p21"/>
          <p:cNvSpPr txBox="1">
            <a:spLocks noGrp="1"/>
          </p:cNvSpPr>
          <p:nvPr>
            <p:ph type="title"/>
          </p:nvPr>
        </p:nvSpPr>
        <p:spPr>
          <a:xfrm>
            <a:off x="227013" y="274638"/>
            <a:ext cx="7923600" cy="114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Major Issues Involved</a:t>
            </a:r>
            <a:endParaRPr/>
          </a:p>
        </p:txBody>
      </p:sp>
      <p:sp>
        <p:nvSpPr>
          <p:cNvPr id="172" name="Google Shape;172;p21"/>
          <p:cNvSpPr txBox="1">
            <a:spLocks noGrp="1"/>
          </p:cNvSpPr>
          <p:nvPr>
            <p:ph type="body" idx="1"/>
          </p:nvPr>
        </p:nvSpPr>
        <p:spPr>
          <a:xfrm>
            <a:off x="4566225" y="1091050"/>
            <a:ext cx="4339200" cy="500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i="1"/>
              <a:t>Prototyping &amp; Experimentation</a:t>
            </a:r>
            <a:endParaRPr sz="2000" i="1"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➢"/>
            </a:pPr>
            <a:r>
              <a:rPr lang="en-US"/>
              <a:t>Testing Requires Living Animals for Accurate Results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n-US"/>
              <a:t>Testing the Safety of Coop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sz="1800"/>
              <a:t>Predator Proof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n-US"/>
              <a:t>Testing Self Sufficient Power Supplies</a:t>
            </a:r>
            <a:endParaRPr/>
          </a:p>
        </p:txBody>
      </p:sp>
      <p:sp>
        <p:nvSpPr>
          <p:cNvPr id="173" name="Google Shape;173;p21"/>
          <p:cNvSpPr txBox="1">
            <a:spLocks noGrp="1"/>
          </p:cNvSpPr>
          <p:nvPr>
            <p:ph type="body" idx="1"/>
          </p:nvPr>
        </p:nvSpPr>
        <p:spPr>
          <a:xfrm>
            <a:off x="227025" y="1091050"/>
            <a:ext cx="3858600" cy="500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i="1">
                <a:solidFill>
                  <a:srgbClr val="EFEFEF"/>
                </a:solidFill>
              </a:rPr>
              <a:t>Design &amp; Analysis</a:t>
            </a:r>
            <a:endParaRPr sz="2000" i="1">
              <a:solidFill>
                <a:srgbClr val="EFEFEF"/>
              </a:solidFill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Clr>
                <a:srgbClr val="EFEFEF"/>
              </a:buClr>
              <a:buSzPts val="1800"/>
              <a:buChar char="➢"/>
            </a:pPr>
            <a:r>
              <a:rPr lang="en-US">
                <a:solidFill>
                  <a:srgbClr val="EFEFEF"/>
                </a:solidFill>
              </a:rPr>
              <a:t>Universal Attachments vs. Automated Coop</a:t>
            </a:r>
            <a:endParaRPr>
              <a:solidFill>
                <a:srgbClr val="EFEFEF"/>
              </a:solidFill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Char char="○"/>
            </a:pPr>
            <a:r>
              <a:rPr lang="en-US" sz="1800">
                <a:solidFill>
                  <a:srgbClr val="EFEFEF"/>
                </a:solidFill>
              </a:rPr>
              <a:t>Variety of Coops</a:t>
            </a:r>
            <a:endParaRPr sz="1800">
              <a:solidFill>
                <a:srgbClr val="EFEFEF"/>
              </a:solidFill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Char char="○"/>
            </a:pPr>
            <a:r>
              <a:rPr lang="en-US" sz="1800">
                <a:solidFill>
                  <a:srgbClr val="EFEFEF"/>
                </a:solidFill>
              </a:rPr>
              <a:t>DIY</a:t>
            </a:r>
            <a:endParaRPr sz="1800">
              <a:solidFill>
                <a:srgbClr val="EFEFEF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Char char="➢"/>
            </a:pPr>
            <a:r>
              <a:rPr lang="en-US">
                <a:solidFill>
                  <a:srgbClr val="EFEFEF"/>
                </a:solidFill>
              </a:rPr>
              <a:t>Ensuring the Proper Living Conditions for Chicken</a:t>
            </a:r>
            <a:endParaRPr>
              <a:solidFill>
                <a:srgbClr val="EFEFEF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Char char="➢"/>
            </a:pPr>
            <a:r>
              <a:rPr lang="en-US">
                <a:solidFill>
                  <a:srgbClr val="EFEFEF"/>
                </a:solidFill>
              </a:rPr>
              <a:t>Designing the Automated Features of the Coop and Ensuring Safety</a:t>
            </a:r>
            <a:endParaRPr>
              <a:solidFill>
                <a:srgbClr val="EFEFEF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Char char="➢"/>
            </a:pPr>
            <a:r>
              <a:rPr lang="en-US">
                <a:solidFill>
                  <a:srgbClr val="EFEFEF"/>
                </a:solidFill>
              </a:rPr>
              <a:t>Possible Self Sufficient Power Supply</a:t>
            </a:r>
            <a:endParaRPr>
              <a:solidFill>
                <a:srgbClr val="EFEFEF"/>
              </a:solidFill>
            </a:endParaRPr>
          </a:p>
        </p:txBody>
      </p:sp>
      <p:pic>
        <p:nvPicPr>
          <p:cNvPr id="174" name="Google Shape;17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04826" y="3330475"/>
            <a:ext cx="2849875" cy="284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Cover Slides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tent - No Photos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1797</Words>
  <Application>Microsoft Office PowerPoint</Application>
  <PresentationFormat>On-screen Show (4:3)</PresentationFormat>
  <Paragraphs>638</Paragraphs>
  <Slides>35</Slides>
  <Notes>35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35</vt:i4>
      </vt:variant>
    </vt:vector>
  </HeadingPairs>
  <TitlesOfParts>
    <vt:vector size="40" baseType="lpstr">
      <vt:lpstr>Century Gothic</vt:lpstr>
      <vt:lpstr>Arial</vt:lpstr>
      <vt:lpstr>Calibri</vt:lpstr>
      <vt:lpstr>Cover Slides</vt:lpstr>
      <vt:lpstr>Content - No Photos</vt:lpstr>
      <vt:lpstr>PowerPoint Presentation</vt:lpstr>
      <vt:lpstr>Overview</vt:lpstr>
      <vt:lpstr>Motivation</vt:lpstr>
      <vt:lpstr>The Needs of Chickens</vt:lpstr>
      <vt:lpstr>The Needs of Chickens</vt:lpstr>
      <vt:lpstr>Objective</vt:lpstr>
      <vt:lpstr>Goals</vt:lpstr>
      <vt:lpstr>Major Issues Involved</vt:lpstr>
      <vt:lpstr>Major Issues Involved</vt:lpstr>
      <vt:lpstr>State of the Art Technology </vt:lpstr>
      <vt:lpstr>State of the Art Technology</vt:lpstr>
      <vt:lpstr>State of the Art Technology</vt:lpstr>
      <vt:lpstr>State of the Art Technology</vt:lpstr>
      <vt:lpstr>State of the Art Technology cont.   </vt:lpstr>
      <vt:lpstr>Stakeholders</vt:lpstr>
      <vt:lpstr>Societal and Customer Needs</vt:lpstr>
      <vt:lpstr>Societal and Customer Needs</vt:lpstr>
      <vt:lpstr>Specifications</vt:lpstr>
      <vt:lpstr>Concept Generation - #1 Billy</vt:lpstr>
      <vt:lpstr>Concept Generation - #2 MC</vt:lpstr>
      <vt:lpstr>Concept Generation - #3 Emily</vt:lpstr>
      <vt:lpstr>Concept Comparison</vt:lpstr>
      <vt:lpstr>Concept Selection - Super Concept!</vt:lpstr>
      <vt:lpstr>Technical Analysis</vt:lpstr>
      <vt:lpstr>Technical Analysis</vt:lpstr>
      <vt:lpstr>Technical Analysis</vt:lpstr>
      <vt:lpstr>Technical Analysis</vt:lpstr>
      <vt:lpstr>Technical Analysis</vt:lpstr>
      <vt:lpstr>Project Plan - Deliverables Completed </vt:lpstr>
      <vt:lpstr>Project Plan - Deliverables Moving Forward </vt:lpstr>
      <vt:lpstr>Project Plan - Gantt Chart</vt:lpstr>
      <vt:lpstr>Project Plan - Budget 1</vt:lpstr>
      <vt:lpstr>Project Plan - Budget 2</vt:lpstr>
      <vt:lpstr>References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Class2020</dc:creator>
  <cp:lastModifiedBy>MariaCristina.Todaro</cp:lastModifiedBy>
  <cp:revision>1</cp:revision>
  <dcterms:modified xsi:type="dcterms:W3CDTF">2019-10-03T15:24:27Z</dcterms:modified>
</cp:coreProperties>
</file>